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16670289" r:id="rId2"/>
    <p:sldId id="16670309" r:id="rId3"/>
    <p:sldId id="16670288" r:id="rId4"/>
    <p:sldId id="16670290" r:id="rId5"/>
    <p:sldId id="16670287" r:id="rId6"/>
    <p:sldId id="16670307" r:id="rId7"/>
    <p:sldId id="16670308" r:id="rId8"/>
    <p:sldId id="16670291" r:id="rId9"/>
    <p:sldId id="16670293" r:id="rId10"/>
    <p:sldId id="16670294" r:id="rId11"/>
    <p:sldId id="16670303" r:id="rId12"/>
    <p:sldId id="16670305" r:id="rId13"/>
    <p:sldId id="16670298" r:id="rId14"/>
  </p:sldIdLst>
  <p:sldSz cx="9144000" cy="5143500" type="screen16x9"/>
  <p:notesSz cx="7104063" cy="10234613"/>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64" userDrawn="1">
          <p15:clr>
            <a:srgbClr val="A4A3A4"/>
          </p15:clr>
        </p15:guide>
        <p15:guide id="2" pos="2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7" name="1206988966@qq.com" initials="1" lastIdx="1" clrIdx="2"/>
  <p:cmAuthor id="1" name="lu" initials="l" lastIdx="1" clrIdx="0"/>
  <p:cmAuthor id="8" name="姜伟光" initials="姜" lastIdx="1" clrIdx="0"/>
  <p:cmAuthor id="2" name="86189" initials="8" lastIdx="1" clrIdx="1"/>
  <p:cmAuthor id="9" name="刘 阳" initials="刘" lastIdx="2" clrIdx="4"/>
  <p:cmAuthor id="3" name="Shu Yan" initials="SY" lastIdx="1" clrIdx="2"/>
  <p:cmAuthor id="10" name="sun yin" initials="sy" lastIdx="1" clrIdx="5"/>
  <p:cmAuthor id="4" name="Administrator" initials="A" lastIdx="4" clrIdx="3"/>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7D"/>
    <a:srgbClr val="00327D"/>
    <a:srgbClr val="A6B7DC"/>
    <a:srgbClr val="668DCB"/>
    <a:srgbClr val="839AC5"/>
    <a:srgbClr val="B6C4DF"/>
    <a:srgbClr val="4F76C8"/>
    <a:srgbClr val="7FACE3"/>
    <a:srgbClr val="1442D7"/>
    <a:srgbClr val="2262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60" autoAdjust="0"/>
    <p:restoredTop sz="94854"/>
  </p:normalViewPr>
  <p:slideViewPr>
    <p:cSldViewPr snapToGrid="0" showGuides="1">
      <p:cViewPr varScale="1">
        <p:scale>
          <a:sx n="215" d="100"/>
          <a:sy n="215" d="100"/>
        </p:scale>
        <p:origin x="1432" y="184"/>
      </p:cViewPr>
      <p:guideLst>
        <p:guide orient="horz" pos="1864"/>
        <p:guide pos="2568"/>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2024/6/12</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2024/6/12</a:t>
            </a:fld>
            <a:endParaRPr lang="zh-CN" altLang="en-US"/>
          </a:p>
        </p:txBody>
      </p:sp>
      <p:sp>
        <p:nvSpPr>
          <p:cNvPr id="4" name="幻灯片图像占位符 3"/>
          <p:cNvSpPr>
            <a:spLocks noGrp="1" noRot="1" noChangeAspect="1"/>
          </p:cNvSpPr>
          <p:nvPr>
            <p:ph type="sldImg" idx="2"/>
          </p:nvPr>
        </p:nvSpPr>
        <p:spPr>
          <a:xfrm>
            <a:off x="482784" y="1279525"/>
            <a:ext cx="6140081"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3</a:t>
            </a:fld>
            <a:endParaRPr lang="zh-CN" altLang="en-US"/>
          </a:p>
        </p:txBody>
      </p:sp>
    </p:spTree>
    <p:extLst>
      <p:ext uri="{BB962C8B-B14F-4D97-AF65-F5344CB8AC3E}">
        <p14:creationId xmlns:p14="http://schemas.microsoft.com/office/powerpoint/2010/main" val="1347499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12</a:t>
            </a:fld>
            <a:endParaRPr lang="zh-CN" altLang="en-US"/>
          </a:p>
        </p:txBody>
      </p:sp>
    </p:spTree>
    <p:extLst>
      <p:ext uri="{BB962C8B-B14F-4D97-AF65-F5344CB8AC3E}">
        <p14:creationId xmlns:p14="http://schemas.microsoft.com/office/powerpoint/2010/main" val="2641964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13</a:t>
            </a:fld>
            <a:endParaRPr lang="zh-CN" altLang="en-US"/>
          </a:p>
        </p:txBody>
      </p:sp>
    </p:spTree>
    <p:extLst>
      <p:ext uri="{BB962C8B-B14F-4D97-AF65-F5344CB8AC3E}">
        <p14:creationId xmlns:p14="http://schemas.microsoft.com/office/powerpoint/2010/main" val="55139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r>
              <a:rPr kumimoji="1" lang="en-US" altLang="zh-CN" dirty="0"/>
              <a:t> </a:t>
            </a:r>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4</a:t>
            </a:fld>
            <a:endParaRPr lang="zh-CN" altLang="en-US"/>
          </a:p>
        </p:txBody>
      </p:sp>
    </p:spTree>
    <p:extLst>
      <p:ext uri="{BB962C8B-B14F-4D97-AF65-F5344CB8AC3E}">
        <p14:creationId xmlns:p14="http://schemas.microsoft.com/office/powerpoint/2010/main" val="136243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5</a:t>
            </a:fld>
            <a:endParaRPr lang="zh-CN" altLang="en-US"/>
          </a:p>
        </p:txBody>
      </p:sp>
    </p:spTree>
    <p:extLst>
      <p:ext uri="{BB962C8B-B14F-4D97-AF65-F5344CB8AC3E}">
        <p14:creationId xmlns:p14="http://schemas.microsoft.com/office/powerpoint/2010/main" val="294635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6</a:t>
            </a:fld>
            <a:endParaRPr lang="zh-CN" altLang="en-US"/>
          </a:p>
        </p:txBody>
      </p:sp>
    </p:spTree>
    <p:extLst>
      <p:ext uri="{BB962C8B-B14F-4D97-AF65-F5344CB8AC3E}">
        <p14:creationId xmlns:p14="http://schemas.microsoft.com/office/powerpoint/2010/main" val="157470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7</a:t>
            </a:fld>
            <a:endParaRPr lang="zh-CN" altLang="en-US"/>
          </a:p>
        </p:txBody>
      </p:sp>
    </p:spTree>
    <p:extLst>
      <p:ext uri="{BB962C8B-B14F-4D97-AF65-F5344CB8AC3E}">
        <p14:creationId xmlns:p14="http://schemas.microsoft.com/office/powerpoint/2010/main" val="2696922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8</a:t>
            </a:fld>
            <a:endParaRPr lang="zh-CN" altLang="en-US"/>
          </a:p>
        </p:txBody>
      </p:sp>
    </p:spTree>
    <p:extLst>
      <p:ext uri="{BB962C8B-B14F-4D97-AF65-F5344CB8AC3E}">
        <p14:creationId xmlns:p14="http://schemas.microsoft.com/office/powerpoint/2010/main" val="1092484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9</a:t>
            </a:fld>
            <a:endParaRPr lang="zh-CN" altLang="en-US"/>
          </a:p>
        </p:txBody>
      </p:sp>
    </p:spTree>
    <p:extLst>
      <p:ext uri="{BB962C8B-B14F-4D97-AF65-F5344CB8AC3E}">
        <p14:creationId xmlns:p14="http://schemas.microsoft.com/office/powerpoint/2010/main" val="218668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10</a:t>
            </a:fld>
            <a:endParaRPr lang="zh-CN" altLang="en-US"/>
          </a:p>
        </p:txBody>
      </p:sp>
    </p:spTree>
    <p:extLst>
      <p:ext uri="{BB962C8B-B14F-4D97-AF65-F5344CB8AC3E}">
        <p14:creationId xmlns:p14="http://schemas.microsoft.com/office/powerpoint/2010/main" val="443014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11</a:t>
            </a:fld>
            <a:endParaRPr lang="zh-CN" altLang="en-US"/>
          </a:p>
        </p:txBody>
      </p:sp>
    </p:spTree>
    <p:extLst>
      <p:ext uri="{BB962C8B-B14F-4D97-AF65-F5344CB8AC3E}">
        <p14:creationId xmlns:p14="http://schemas.microsoft.com/office/powerpoint/2010/main" val="2031324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descr="截屏2024-03-19 11.29.35"/>
          <p:cNvPicPr>
            <a:picLocks noChangeAspect="1"/>
          </p:cNvPicPr>
          <p:nvPr userDrawn="1"/>
        </p:nvPicPr>
        <p:blipFill>
          <a:blip r:embed="rId3"/>
          <a:stretch>
            <a:fillRect/>
          </a:stretch>
        </p:blipFill>
        <p:spPr>
          <a:xfrm>
            <a:off x="0" y="0"/>
            <a:ext cx="9156065" cy="5154295"/>
          </a:xfrm>
          <a:prstGeom prst="rect">
            <a:avLst/>
          </a:prstGeom>
        </p:spPr>
      </p:pic>
      <p:sp>
        <p:nvSpPr>
          <p:cNvPr id="5" name="标题 4"/>
          <p:cNvSpPr>
            <a:spLocks noGrp="1"/>
          </p:cNvSpPr>
          <p:nvPr>
            <p:ph type="title" hasCustomPrompt="1"/>
            <p:custDataLst>
              <p:tags r:id="rId1"/>
            </p:custDataLst>
          </p:nvPr>
        </p:nvSpPr>
        <p:spPr>
          <a:xfrm>
            <a:off x="415925" y="1849962"/>
            <a:ext cx="7886700" cy="994346"/>
          </a:xfrm>
        </p:spPr>
        <p:txBody>
          <a:bodyPr/>
          <a:lstStyle>
            <a:lvl1pPr algn="ctr">
              <a:defRPr sz="4000" b="1">
                <a:solidFill>
                  <a:schemeClr val="bg1"/>
                </a:solidFill>
                <a:latin typeface="Microsoft YaHei Bold" panose="020B0503020204020204" charset="-122"/>
                <a:ea typeface="Microsoft YaHei Bold" panose="020B0503020204020204" charset="-122"/>
              </a:defRPr>
            </a:lvl1pPr>
          </a:lstStyle>
          <a:p>
            <a:r>
              <a:rPr lang="zh-CN" altLang="en-US" dirty="0"/>
              <a:t>单击此处输入标题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图片 1" descr="PPT模版探索5.0-02"/>
          <p:cNvPicPr>
            <a:picLocks noChangeAspect="1"/>
          </p:cNvPicPr>
          <p:nvPr userDrawn="1"/>
        </p:nvPicPr>
        <p:blipFill>
          <a:blip r:embed="rId2"/>
          <a:stretch>
            <a:fillRect/>
          </a:stretch>
        </p:blipFill>
        <p:spPr>
          <a:xfrm>
            <a:off x="635" y="0"/>
            <a:ext cx="9142730" cy="5143500"/>
          </a:xfrm>
          <a:prstGeom prst="rect">
            <a:avLst/>
          </a:prstGeom>
        </p:spPr>
      </p:pic>
      <p:pic>
        <p:nvPicPr>
          <p:cNvPr id="3" name="图片 2" descr="1月 2 -34"/>
          <p:cNvPicPr>
            <a:picLocks noChangeAspect="1"/>
          </p:cNvPicPr>
          <p:nvPr userDrawn="1"/>
        </p:nvPicPr>
        <p:blipFill>
          <a:blip r:embed="rId3"/>
          <a:stretch>
            <a:fillRect/>
          </a:stretch>
        </p:blipFill>
        <p:spPr>
          <a:xfrm>
            <a:off x="7937500" y="165100"/>
            <a:ext cx="1049020" cy="42481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cxnSp>
        <p:nvCxnSpPr>
          <p:cNvPr id="8" name="直接连接符 7"/>
          <p:cNvCxnSpPr>
            <a:stCxn id="2" idx="1"/>
          </p:cNvCxnSpPr>
          <p:nvPr userDrawn="1"/>
        </p:nvCxnSpPr>
        <p:spPr>
          <a:xfrm flipV="1">
            <a:off x="352425" y="690683"/>
            <a:ext cx="8441055" cy="953"/>
          </a:xfrm>
          <a:prstGeom prst="line">
            <a:avLst/>
          </a:prstGeom>
          <a:ln w="19050">
            <a:gradFill>
              <a:gsLst>
                <a:gs pos="0">
                  <a:srgbClr val="F5F7F9"/>
                </a:gs>
                <a:gs pos="100000">
                  <a:srgbClr val="144287"/>
                </a:gs>
              </a:gsLst>
              <a:lin ang="9960000" scaled="1"/>
            </a:gradFill>
          </a:ln>
        </p:spPr>
        <p:style>
          <a:lnRef idx="1">
            <a:schemeClr val="accent1"/>
          </a:lnRef>
          <a:fillRef idx="0">
            <a:schemeClr val="accent1"/>
          </a:fillRef>
          <a:effectRef idx="0">
            <a:schemeClr val="accent1"/>
          </a:effectRef>
          <a:fontRef idx="minor">
            <a:schemeClr val="tx1"/>
          </a:fontRef>
        </p:style>
      </p:cxnSp>
      <p:sp>
        <p:nvSpPr>
          <p:cNvPr id="11" name="灯片编号占位符 2"/>
          <p:cNvSpPr>
            <a:spLocks noGrp="1"/>
          </p:cNvSpPr>
          <p:nvPr userDrawn="1"/>
        </p:nvSpPr>
        <p:spPr>
          <a:xfrm>
            <a:off x="6760369" y="4768096"/>
            <a:ext cx="2057400" cy="273892"/>
          </a:xfrm>
          <a:prstGeom prst="rect">
            <a:avLst/>
          </a:prstGeom>
        </p:spPr>
        <p:txBody>
          <a:bodyPr vert="horz" lIns="68580" tIns="34290" rIns="68580" bIns="3429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06BDD-A364-4C4F-865A-E44B877B33B8}" type="slidenum">
              <a:rPr lang="zh-CN" altLang="en-US" sz="900" smtClean="0"/>
              <a:t>‹#›</a:t>
            </a:fld>
            <a:endParaRPr lang="zh-CN" altLang="en-US" sz="900"/>
          </a:p>
        </p:txBody>
      </p:sp>
      <p:sp>
        <p:nvSpPr>
          <p:cNvPr id="9" name="标题 8"/>
          <p:cNvSpPr>
            <a:spLocks noGrp="1"/>
          </p:cNvSpPr>
          <p:nvPr>
            <p:ph type="title" hasCustomPrompt="1"/>
          </p:nvPr>
        </p:nvSpPr>
        <p:spPr>
          <a:xfrm>
            <a:off x="270034" y="147187"/>
            <a:ext cx="7306151" cy="543020"/>
          </a:xfrm>
        </p:spPr>
        <p:txBody>
          <a:bodyPr anchor="ctr" anchorCtr="0">
            <a:normAutofit/>
          </a:bodyPr>
          <a:lstStyle>
            <a:lvl1pPr>
              <a:defRPr sz="2100" b="1">
                <a:solidFill>
                  <a:schemeClr val="tx1">
                    <a:lumMod val="85000"/>
                    <a:lumOff val="15000"/>
                  </a:schemeClr>
                </a:solidFill>
                <a:effectLst/>
                <a:latin typeface="Microsoft YaHei Bold" panose="020B0503020204020204" charset="-122"/>
                <a:ea typeface="Microsoft YaHei Bold" panose="020B0503020204020204" charset="-122"/>
              </a:defRPr>
            </a:lvl1pPr>
          </a:lstStyle>
          <a:p>
            <a:r>
              <a:rPr lang="zh-CN" altLang="en-US" dirty="0"/>
              <a:t>单击此处编辑标题</a:t>
            </a:r>
          </a:p>
        </p:txBody>
      </p:sp>
      <p:sp>
        <p:nvSpPr>
          <p:cNvPr id="3" name="文本占位符 2"/>
          <p:cNvSpPr>
            <a:spLocks noGrp="1"/>
          </p:cNvSpPr>
          <p:nvPr>
            <p:ph type="body" idx="1" hasCustomPrompt="1"/>
          </p:nvPr>
        </p:nvSpPr>
        <p:spPr>
          <a:xfrm>
            <a:off x="279559" y="758799"/>
            <a:ext cx="8522970" cy="723074"/>
          </a:xfrm>
        </p:spPr>
        <p:txBody>
          <a:bodyPr>
            <a:noAutofit/>
          </a:bodyPr>
          <a:lstStyle>
            <a:lvl1pPr marL="0" indent="0" algn="just">
              <a:lnSpc>
                <a:spcPct val="140000"/>
              </a:lnSpc>
              <a:buNone/>
              <a:defRPr sz="1000" b="1">
                <a:solidFill>
                  <a:schemeClr val="tx1">
                    <a:lumMod val="85000"/>
                    <a:lumOff val="15000"/>
                  </a:schemeClr>
                </a:solidFill>
                <a:latin typeface="Microsoft YaHei Bold" panose="020B0503020204020204" charset="-122"/>
                <a:ea typeface="Microsoft YaHei Bold" panose="020B050302020402020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在这里输入你的正文阐述与关键词标题相关的具体内容在这里输入你的正文阐述与关键词标题相关的具体内容在这里输入你的正文阐述与关键词标题相关的具体内容在这里输入你的正文阐述与关键词标题相关的具体内容在这里输入你的正文阐述与关键词标题相关的具体内容在这里输入你的正文阐述与关键词标题相关的具体内容在这里输入你的正文阐述与关键词标题相关的具体内容在这里输入你的正文阐述与关键词标题相关的具体内容</a:t>
            </a:r>
          </a:p>
        </p:txBody>
      </p:sp>
      <p:pic>
        <p:nvPicPr>
          <p:cNvPr id="4" name="图片 3" descr="1月 2 -34"/>
          <p:cNvPicPr>
            <a:picLocks noChangeAspect="1"/>
          </p:cNvPicPr>
          <p:nvPr userDrawn="1"/>
        </p:nvPicPr>
        <p:blipFill>
          <a:blip r:embed="rId2"/>
          <a:stretch>
            <a:fillRect/>
          </a:stretch>
        </p:blipFill>
        <p:spPr>
          <a:xfrm>
            <a:off x="7848600" y="209550"/>
            <a:ext cx="1049020" cy="4248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cxnSp>
        <p:nvCxnSpPr>
          <p:cNvPr id="8" name="直接连接符 7"/>
          <p:cNvCxnSpPr>
            <a:stCxn id="2" idx="1"/>
          </p:cNvCxnSpPr>
          <p:nvPr userDrawn="1"/>
        </p:nvCxnSpPr>
        <p:spPr>
          <a:xfrm flipV="1">
            <a:off x="352425" y="690683"/>
            <a:ext cx="8441055" cy="953"/>
          </a:xfrm>
          <a:prstGeom prst="line">
            <a:avLst/>
          </a:prstGeom>
          <a:ln w="19050">
            <a:gradFill>
              <a:gsLst>
                <a:gs pos="0">
                  <a:srgbClr val="F5F7F9"/>
                </a:gs>
                <a:gs pos="100000">
                  <a:srgbClr val="00327D"/>
                </a:gs>
              </a:gsLst>
              <a:lin ang="9960000" scaled="1"/>
            </a:gradFill>
          </a:ln>
        </p:spPr>
        <p:style>
          <a:lnRef idx="1">
            <a:schemeClr val="accent1"/>
          </a:lnRef>
          <a:fillRef idx="0">
            <a:schemeClr val="accent1"/>
          </a:fillRef>
          <a:effectRef idx="0">
            <a:schemeClr val="accent1"/>
          </a:effectRef>
          <a:fontRef idx="minor">
            <a:schemeClr val="tx1"/>
          </a:fontRef>
        </p:style>
      </p:cxnSp>
      <p:sp>
        <p:nvSpPr>
          <p:cNvPr id="11" name="灯片编号占位符 2"/>
          <p:cNvSpPr>
            <a:spLocks noGrp="1"/>
          </p:cNvSpPr>
          <p:nvPr userDrawn="1"/>
        </p:nvSpPr>
        <p:spPr>
          <a:xfrm>
            <a:off x="6760369" y="4768096"/>
            <a:ext cx="2057400" cy="273892"/>
          </a:xfrm>
          <a:prstGeom prst="rect">
            <a:avLst/>
          </a:prstGeom>
        </p:spPr>
        <p:txBody>
          <a:bodyPr vert="horz" lIns="68580" tIns="34290" rIns="68580" bIns="3429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06BDD-A364-4C4F-865A-E44B877B33B8}" type="slidenum">
              <a:rPr lang="zh-CN" altLang="en-US" sz="900" smtClean="0"/>
              <a:t>‹#›</a:t>
            </a:fld>
            <a:endParaRPr lang="zh-CN" altLang="en-US" sz="900"/>
          </a:p>
        </p:txBody>
      </p:sp>
      <p:sp>
        <p:nvSpPr>
          <p:cNvPr id="9" name="标题 8"/>
          <p:cNvSpPr>
            <a:spLocks noGrp="1"/>
          </p:cNvSpPr>
          <p:nvPr>
            <p:ph type="title" hasCustomPrompt="1"/>
          </p:nvPr>
        </p:nvSpPr>
        <p:spPr>
          <a:xfrm>
            <a:off x="270034" y="147187"/>
            <a:ext cx="7306151" cy="543020"/>
          </a:xfrm>
        </p:spPr>
        <p:txBody>
          <a:bodyPr anchor="ctr" anchorCtr="0">
            <a:normAutofit/>
          </a:bodyPr>
          <a:lstStyle>
            <a:lvl1pPr>
              <a:defRPr sz="2100" b="1">
                <a:solidFill>
                  <a:schemeClr val="tx1">
                    <a:lumMod val="85000"/>
                    <a:lumOff val="15000"/>
                  </a:schemeClr>
                </a:solidFill>
                <a:effectLst/>
                <a:latin typeface="Microsoft YaHei Bold" panose="020B0503020204020204" charset="-122"/>
                <a:ea typeface="Microsoft YaHei Bold" panose="020B0503020204020204" charset="-122"/>
              </a:defRPr>
            </a:lvl1pPr>
          </a:lstStyle>
          <a:p>
            <a:r>
              <a:rPr lang="zh-CN" altLang="en-US" dirty="0"/>
              <a:t>单击此处编辑标题</a:t>
            </a:r>
          </a:p>
        </p:txBody>
      </p:sp>
      <p:pic>
        <p:nvPicPr>
          <p:cNvPr id="4" name="图片 3" descr="1月 2 -34"/>
          <p:cNvPicPr>
            <a:picLocks noChangeAspect="1"/>
          </p:cNvPicPr>
          <p:nvPr userDrawn="1"/>
        </p:nvPicPr>
        <p:blipFill>
          <a:blip r:embed="rId2"/>
          <a:stretch>
            <a:fillRect/>
          </a:stretch>
        </p:blipFill>
        <p:spPr>
          <a:xfrm>
            <a:off x="7848600" y="209550"/>
            <a:ext cx="1049020" cy="4248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3" name="图片 2" descr="截屏2024-03-18 18.54.16"/>
          <p:cNvPicPr>
            <a:picLocks noChangeAspect="1"/>
          </p:cNvPicPr>
          <p:nvPr userDrawn="1"/>
        </p:nvPicPr>
        <p:blipFill>
          <a:blip r:embed="rId2"/>
          <a:stretch>
            <a:fillRect/>
          </a:stretch>
        </p:blipFill>
        <p:spPr>
          <a:xfrm>
            <a:off x="0" y="-123825"/>
            <a:ext cx="9182100" cy="529209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t>2024/6/12</a:t>
            </a:fld>
            <a:endParaRPr lang="zh-CN" altLang="en-US" dirty="0"/>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685800" rtl="0" eaLnBrk="1" latinLnBrk="0" hangingPunct="1">
        <a:lnSpc>
          <a:spcPct val="90000"/>
        </a:lnSpc>
        <a:spcBef>
          <a:spcPct val="0"/>
        </a:spcBef>
        <a:buNone/>
        <a:defRPr sz="4000" b="1" kern="1200">
          <a:solidFill>
            <a:schemeClr val="tx1"/>
          </a:solidFill>
          <a:latin typeface="Microsoft YaHei Bold" panose="020B0503020204020204" charset="-122"/>
          <a:ea typeface="Microsoft YaHei Bold" panose="020B0503020204020204"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icrosoft YaHei Regular" panose="020B0503020204020204" charset="-122"/>
          <a:ea typeface="Microsoft YaHei Regular" panose="020B050302020402020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icrosoft YaHei Regular" panose="020B0503020204020204" charset="-122"/>
          <a:ea typeface="Microsoft YaHei Regular" panose="020B050302020402020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icrosoft YaHei Regular" panose="020B0503020204020204" charset="-122"/>
          <a:ea typeface="Microsoft YaHei Regular" panose="020B050302020402020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icrosoft YaHei Regular" panose="020B0503020204020204" charset="-122"/>
          <a:ea typeface="Microsoft YaHei Regular" panose="020B050302020402020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icrosoft YaHei Regular" panose="020B0503020204020204" charset="-122"/>
          <a:ea typeface="Microsoft YaHei Regular" panose="020B050302020402020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arxiv.org/abs/2406.0286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github.com/zhangyl660/LERM"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18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60.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BB0E47F-165B-7A48-8DB1-F96FBC55CB19}"/>
              </a:ext>
            </a:extLst>
          </p:cNvPr>
          <p:cNvSpPr txBox="1"/>
          <p:nvPr/>
        </p:nvSpPr>
        <p:spPr>
          <a:xfrm>
            <a:off x="0" y="1749917"/>
            <a:ext cx="9144000" cy="830997"/>
          </a:xfrm>
          <a:prstGeom prst="rect">
            <a:avLst/>
          </a:prstGeom>
          <a:noFill/>
        </p:spPr>
        <p:txBody>
          <a:bodyPr wrap="square">
            <a:spAutoFit/>
          </a:bodyPr>
          <a:lstStyle/>
          <a:p>
            <a:pPr algn="ctr"/>
            <a:r>
              <a:rPr lang="en" altLang="zh-CN" sz="2400" b="1" i="0" dirty="0">
                <a:effectLst/>
                <a:latin typeface="Times" pitchFamily="2" charset="0"/>
                <a:ea typeface="Microsoft YaHei" panose="020B0503020204020204" pitchFamily="34" charset="-122"/>
              </a:rPr>
              <a:t>Rethinking Guidance Information to Utilize Unlabeled Samples: </a:t>
            </a:r>
          </a:p>
          <a:p>
            <a:pPr algn="ctr"/>
            <a:r>
              <a:rPr lang="en" altLang="zh-CN" sz="2400" b="1" i="0" dirty="0">
                <a:effectLst/>
                <a:latin typeface="Times" pitchFamily="2" charset="0"/>
                <a:ea typeface="Microsoft YaHei" panose="020B0503020204020204" pitchFamily="34" charset="-122"/>
              </a:rPr>
              <a:t>A Label Encoding Perspective</a:t>
            </a:r>
            <a:endParaRPr lang="zh-CN" altLang="en-US" sz="2400" b="1" dirty="0">
              <a:latin typeface="Times" pitchFamily="2" charset="0"/>
              <a:ea typeface="Microsoft YaHei" panose="020B0503020204020204" pitchFamily="34" charset="-122"/>
            </a:endParaRPr>
          </a:p>
        </p:txBody>
      </p:sp>
      <p:sp>
        <p:nvSpPr>
          <p:cNvPr id="2" name="文本框 1">
            <a:extLst>
              <a:ext uri="{FF2B5EF4-FFF2-40B4-BE49-F238E27FC236}">
                <a16:creationId xmlns:a16="http://schemas.microsoft.com/office/drawing/2014/main" id="{8F5CB1FD-108E-2D4B-9FEB-D5DF9A981096}"/>
              </a:ext>
            </a:extLst>
          </p:cNvPr>
          <p:cNvSpPr txBox="1"/>
          <p:nvPr/>
        </p:nvSpPr>
        <p:spPr>
          <a:xfrm>
            <a:off x="3890804" y="3487335"/>
            <a:ext cx="851515" cy="338554"/>
          </a:xfrm>
          <a:prstGeom prst="rect">
            <a:avLst/>
          </a:prstGeom>
          <a:noFill/>
        </p:spPr>
        <p:txBody>
          <a:bodyPr wrap="none" rtlCol="0">
            <a:spAutoFit/>
          </a:bodyPr>
          <a:lstStyle/>
          <a:p>
            <a:pPr algn="ctr"/>
            <a:r>
              <a:rPr kumimoji="1" lang="en-US" altLang="zh-CN" sz="1600" dirty="0">
                <a:latin typeface="Times" pitchFamily="2" charset="0"/>
              </a:rPr>
              <a:t>2024.06</a:t>
            </a:r>
            <a:endParaRPr kumimoji="1" lang="zh-CN" altLang="en-US" sz="1600" dirty="0">
              <a:latin typeface="Times" pitchFamily="2" charset="0"/>
            </a:endParaRPr>
          </a:p>
        </p:txBody>
      </p:sp>
      <p:sp>
        <p:nvSpPr>
          <p:cNvPr id="5" name="文本框 4">
            <a:extLst>
              <a:ext uri="{FF2B5EF4-FFF2-40B4-BE49-F238E27FC236}">
                <a16:creationId xmlns:a16="http://schemas.microsoft.com/office/drawing/2014/main" id="{C27E04BF-53F6-B340-8A27-BD0BF3196DDC}"/>
              </a:ext>
            </a:extLst>
          </p:cNvPr>
          <p:cNvSpPr txBox="1"/>
          <p:nvPr/>
        </p:nvSpPr>
        <p:spPr>
          <a:xfrm>
            <a:off x="581751" y="2895625"/>
            <a:ext cx="7846355" cy="338554"/>
          </a:xfrm>
          <a:prstGeom prst="rect">
            <a:avLst/>
          </a:prstGeom>
          <a:noFill/>
        </p:spPr>
        <p:txBody>
          <a:bodyPr wrap="square">
            <a:spAutoFit/>
          </a:bodyPr>
          <a:lstStyle/>
          <a:p>
            <a:r>
              <a:rPr lang="zh-CN" altLang="en-US" sz="1600" dirty="0">
                <a:latin typeface="Times" pitchFamily="2" charset="0"/>
              </a:rPr>
              <a:t>Yulong Zhang *</a:t>
            </a:r>
            <a:r>
              <a:rPr lang="en-US" altLang="zh-CN" sz="1600" dirty="0">
                <a:latin typeface="Times" pitchFamily="2" charset="0"/>
              </a:rPr>
              <a:t>,</a:t>
            </a:r>
            <a:r>
              <a:rPr lang="en-US" altLang="zh-CN" sz="1600" baseline="30000" dirty="0">
                <a:latin typeface="Times" pitchFamily="2" charset="0"/>
              </a:rPr>
              <a:t> </a:t>
            </a:r>
            <a:r>
              <a:rPr lang="zh-CN" altLang="en-US" sz="1600" b="1" dirty="0">
                <a:latin typeface="Times" pitchFamily="2" charset="0"/>
              </a:rPr>
              <a:t>Yuan Yao *</a:t>
            </a:r>
            <a:r>
              <a:rPr lang="en-US" altLang="zh-CN" sz="1600" dirty="0">
                <a:latin typeface="Times" pitchFamily="2" charset="0"/>
              </a:rPr>
              <a:t> ,</a:t>
            </a:r>
            <a:r>
              <a:rPr lang="en-US" altLang="zh-CN" sz="1600" b="1" dirty="0">
                <a:latin typeface="Times" pitchFamily="2" charset="0"/>
              </a:rPr>
              <a:t> </a:t>
            </a:r>
            <a:r>
              <a:rPr lang="zh-CN" altLang="en-US" sz="1600" dirty="0">
                <a:latin typeface="Times" pitchFamily="2" charset="0"/>
              </a:rPr>
              <a:t>Shuhao Chen</a:t>
            </a:r>
            <a:r>
              <a:rPr lang="en-US" altLang="zh-CN" sz="1600" dirty="0">
                <a:latin typeface="Times" pitchFamily="2" charset="0"/>
              </a:rPr>
              <a:t> , </a:t>
            </a:r>
            <a:r>
              <a:rPr lang="zh-CN" altLang="en-US" sz="1600" dirty="0">
                <a:latin typeface="Times" pitchFamily="2" charset="0"/>
              </a:rPr>
              <a:t>Pengrong Jin</a:t>
            </a:r>
            <a:r>
              <a:rPr lang="en-US" altLang="zh-CN" sz="1600" dirty="0">
                <a:latin typeface="Times" pitchFamily="2" charset="0"/>
              </a:rPr>
              <a:t> ,</a:t>
            </a:r>
            <a:r>
              <a:rPr lang="zh-CN" altLang="en-US" sz="1600" dirty="0">
                <a:latin typeface="Times" pitchFamily="2" charset="0"/>
              </a:rPr>
              <a:t> Yu Zhang</a:t>
            </a:r>
            <a:r>
              <a:rPr lang="en-US" altLang="zh-CN" sz="1600" dirty="0">
                <a:latin typeface="Times" pitchFamily="2" charset="0"/>
              </a:rPr>
              <a:t>, </a:t>
            </a:r>
            <a:r>
              <a:rPr lang="zh-CN" altLang="en-US" sz="1600" dirty="0">
                <a:latin typeface="Times" pitchFamily="2" charset="0"/>
              </a:rPr>
              <a:t> Jian Jin</a:t>
            </a:r>
            <a:r>
              <a:rPr lang="en-US" altLang="zh-CN" sz="1600" dirty="0">
                <a:latin typeface="Times" pitchFamily="2" charset="0"/>
              </a:rPr>
              <a:t>, </a:t>
            </a:r>
            <a:r>
              <a:rPr lang="zh-CN" altLang="en-US" sz="1600" dirty="0">
                <a:latin typeface="Times" pitchFamily="2" charset="0"/>
              </a:rPr>
              <a:t>Jiangang Lu</a:t>
            </a:r>
            <a:endParaRPr lang="zh-CN" altLang="en-US" sz="1600" baseline="30000" dirty="0">
              <a:latin typeface="Times" pitchFamily="2" charset="0"/>
            </a:endParaRPr>
          </a:p>
        </p:txBody>
      </p:sp>
      <p:pic>
        <p:nvPicPr>
          <p:cNvPr id="10" name="图片 5">
            <a:extLst>
              <a:ext uri="{FF2B5EF4-FFF2-40B4-BE49-F238E27FC236}">
                <a16:creationId xmlns:a16="http://schemas.microsoft.com/office/drawing/2014/main" id="{1D4EDFD1-CCCF-4642-851A-8339E37758C1}"/>
              </a:ext>
            </a:extLst>
          </p:cNvPr>
          <p:cNvPicPr>
            <a:picLocks noChangeAspect="1"/>
          </p:cNvPicPr>
          <p:nvPr>
            <p:custDataLst>
              <p:tags r:id="rId1"/>
            </p:custDataLst>
          </p:nvPr>
        </p:nvPicPr>
        <p:blipFill>
          <a:blip r:embed="rId3"/>
          <a:stretch>
            <a:fillRect/>
          </a:stretch>
        </p:blipFill>
        <p:spPr>
          <a:xfrm>
            <a:off x="3157466" y="573256"/>
            <a:ext cx="2174014" cy="255211"/>
          </a:xfrm>
          <a:prstGeom prst="rect">
            <a:avLst/>
          </a:prstGeom>
          <a:noFill/>
          <a:ln w="9525">
            <a:noFill/>
          </a:ln>
        </p:spPr>
      </p:pic>
      <p:pic>
        <p:nvPicPr>
          <p:cNvPr id="1026" name="Picture 2" descr="浙江大学校标">
            <a:extLst>
              <a:ext uri="{FF2B5EF4-FFF2-40B4-BE49-F238E27FC236}">
                <a16:creationId xmlns:a16="http://schemas.microsoft.com/office/drawing/2014/main" id="{D76C9762-46AB-1B43-9B58-FA018ACAA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583" y="352700"/>
            <a:ext cx="1144061" cy="11440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南方科技大学校徽">
            <a:extLst>
              <a:ext uri="{FF2B5EF4-FFF2-40B4-BE49-F238E27FC236}">
                <a16:creationId xmlns:a16="http://schemas.microsoft.com/office/drawing/2014/main" id="{25BBD0AC-F1CC-544A-B222-D06D2F9FE0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6278" y="335135"/>
            <a:ext cx="1048084" cy="1048084"/>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descr="泰尔英福logo-01">
            <a:extLst>
              <a:ext uri="{FF2B5EF4-FFF2-40B4-BE49-F238E27FC236}">
                <a16:creationId xmlns:a16="http://schemas.microsoft.com/office/drawing/2014/main" id="{84BDBDBA-2DC5-694C-B91E-5275041168F4}"/>
              </a:ext>
            </a:extLst>
          </p:cNvPr>
          <p:cNvPicPr>
            <a:picLocks noChangeAspect="1"/>
          </p:cNvPicPr>
          <p:nvPr/>
        </p:nvPicPr>
        <p:blipFill>
          <a:blip r:embed="rId6"/>
          <a:stretch>
            <a:fillRect/>
          </a:stretch>
        </p:blipFill>
        <p:spPr>
          <a:xfrm>
            <a:off x="3682540" y="859177"/>
            <a:ext cx="1123865" cy="376678"/>
          </a:xfrm>
          <a:prstGeom prst="rect">
            <a:avLst/>
          </a:prstGeom>
        </p:spPr>
      </p:pic>
    </p:spTree>
    <p:extLst>
      <p:ext uri="{BB962C8B-B14F-4D97-AF65-F5344CB8AC3E}">
        <p14:creationId xmlns:p14="http://schemas.microsoft.com/office/powerpoint/2010/main" val="318126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2400" dirty="0">
                <a:latin typeface="Times" pitchFamily="2" charset="0"/>
              </a:rPr>
              <a:t>Experiments: </a:t>
            </a:r>
            <a:r>
              <a:rPr kumimoji="1" lang="en-US" altLang="zh-CN" sz="2400" b="1" dirty="0">
                <a:latin typeface="Times" pitchFamily="2" charset="0"/>
                <a:ea typeface="Microsoft YaHei" panose="020B0503020204020204" pitchFamily="34" charset="-122"/>
              </a:rPr>
              <a:t>Evaluation on SSL Tasks</a:t>
            </a:r>
            <a:endParaRPr lang="zh-CN" altLang="en-US" dirty="0">
              <a:latin typeface="Times" pitchFamily="2" charset="0"/>
            </a:endParaRPr>
          </a:p>
        </p:txBody>
      </p:sp>
      <p:grpSp>
        <p:nvGrpSpPr>
          <p:cNvPr id="9" name="组合 8">
            <a:extLst>
              <a:ext uri="{FF2B5EF4-FFF2-40B4-BE49-F238E27FC236}">
                <a16:creationId xmlns:a16="http://schemas.microsoft.com/office/drawing/2014/main" id="{01BCB153-0304-0641-976E-6059CD56FA65}"/>
              </a:ext>
            </a:extLst>
          </p:cNvPr>
          <p:cNvGrpSpPr/>
          <p:nvPr/>
        </p:nvGrpSpPr>
        <p:grpSpPr>
          <a:xfrm>
            <a:off x="497249" y="1060586"/>
            <a:ext cx="7977386" cy="3409814"/>
            <a:chOff x="979291" y="1204021"/>
            <a:chExt cx="7185418" cy="2919744"/>
          </a:xfrm>
        </p:grpSpPr>
        <p:pic>
          <p:nvPicPr>
            <p:cNvPr id="2" name="图片 1">
              <a:extLst>
                <a:ext uri="{FF2B5EF4-FFF2-40B4-BE49-F238E27FC236}">
                  <a16:creationId xmlns:a16="http://schemas.microsoft.com/office/drawing/2014/main" id="{B0139CB1-85E0-1A4F-B3DB-607E92E13B82}"/>
                </a:ext>
              </a:extLst>
            </p:cNvPr>
            <p:cNvPicPr>
              <a:picLocks noChangeAspect="1"/>
            </p:cNvPicPr>
            <p:nvPr/>
          </p:nvPicPr>
          <p:blipFill>
            <a:blip r:embed="rId3"/>
            <a:stretch>
              <a:fillRect/>
            </a:stretch>
          </p:blipFill>
          <p:spPr>
            <a:xfrm>
              <a:off x="979291" y="1204021"/>
              <a:ext cx="7185418" cy="2919744"/>
            </a:xfrm>
            <a:prstGeom prst="rect">
              <a:avLst/>
            </a:prstGeom>
          </p:spPr>
        </p:pic>
        <p:sp>
          <p:nvSpPr>
            <p:cNvPr id="6" name="矩形 5">
              <a:extLst>
                <a:ext uri="{FF2B5EF4-FFF2-40B4-BE49-F238E27FC236}">
                  <a16:creationId xmlns:a16="http://schemas.microsoft.com/office/drawing/2014/main" id="{D5A199AF-9630-994D-96B9-04DECB48E134}"/>
                </a:ext>
              </a:extLst>
            </p:cNvPr>
            <p:cNvSpPr/>
            <p:nvPr/>
          </p:nvSpPr>
          <p:spPr>
            <a:xfrm>
              <a:off x="1207247" y="2571750"/>
              <a:ext cx="6693647" cy="20730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id="{3778A35D-A2A1-444E-BDD7-4E0D1E3D2102}"/>
                </a:ext>
              </a:extLst>
            </p:cNvPr>
            <p:cNvSpPr/>
            <p:nvPr/>
          </p:nvSpPr>
          <p:spPr>
            <a:xfrm>
              <a:off x="1225176" y="3244102"/>
              <a:ext cx="6693647" cy="20730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a:extLst>
                <a:ext uri="{FF2B5EF4-FFF2-40B4-BE49-F238E27FC236}">
                  <a16:creationId xmlns:a16="http://schemas.microsoft.com/office/drawing/2014/main" id="{29161E82-740E-574F-A2F2-1DA75A49C20A}"/>
                </a:ext>
              </a:extLst>
            </p:cNvPr>
            <p:cNvSpPr/>
            <p:nvPr/>
          </p:nvSpPr>
          <p:spPr>
            <a:xfrm>
              <a:off x="1225176" y="3904502"/>
              <a:ext cx="6693647" cy="20730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216782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2400" dirty="0">
                <a:latin typeface="Times" pitchFamily="2" charset="0"/>
              </a:rPr>
              <a:t>Experiments: Prediction Discriminability Analysis</a:t>
            </a:r>
            <a:endParaRPr lang="zh-CN" altLang="en-US" dirty="0">
              <a:latin typeface="Times" pitchFamily="2" charset="0"/>
            </a:endParaRPr>
          </a:p>
        </p:txBody>
      </p:sp>
      <p:sp>
        <p:nvSpPr>
          <p:cNvPr id="8" name="文本框 7">
            <a:extLst>
              <a:ext uri="{FF2B5EF4-FFF2-40B4-BE49-F238E27FC236}">
                <a16:creationId xmlns:a16="http://schemas.microsoft.com/office/drawing/2014/main" id="{30EA2B49-F8C0-434E-B97C-AFEDCBE5C0F4}"/>
              </a:ext>
            </a:extLst>
          </p:cNvPr>
          <p:cNvSpPr txBox="1"/>
          <p:nvPr/>
        </p:nvSpPr>
        <p:spPr>
          <a:xfrm>
            <a:off x="270034" y="794662"/>
            <a:ext cx="8449637" cy="553998"/>
          </a:xfrm>
          <a:prstGeom prst="rect">
            <a:avLst/>
          </a:prstGeom>
          <a:noFill/>
        </p:spPr>
        <p:txBody>
          <a:bodyPr wrap="square">
            <a:spAutoFit/>
          </a:bodyPr>
          <a:lstStyle/>
          <a:p>
            <a:pPr algn="just"/>
            <a:r>
              <a:rPr lang="zh-CN" altLang="en-US" sz="1500" dirty="0">
                <a:latin typeface="Times" pitchFamily="2" charset="0"/>
              </a:rPr>
              <a:t>We can observe that ERM+EntMin and ERM+LERM obtain much lower entropy values than ERM. </a:t>
            </a:r>
            <a:r>
              <a:rPr lang="en-US" altLang="zh-CN" sz="1500" dirty="0">
                <a:solidFill>
                  <a:srgbClr val="00B050"/>
                </a:solidFill>
                <a:latin typeface="Times" pitchFamily="2" charset="0"/>
              </a:rPr>
              <a:t>Those results </a:t>
            </a:r>
            <a:r>
              <a:rPr lang="zh-CN" altLang="en-US" sz="1500" dirty="0">
                <a:solidFill>
                  <a:srgbClr val="00B050"/>
                </a:solidFill>
                <a:latin typeface="Times" pitchFamily="2" charset="0"/>
              </a:rPr>
              <a:t>show that both EntMin and LERM achieve good prediction discriminability</a:t>
            </a:r>
            <a:r>
              <a:rPr lang="zh-CN" altLang="en-US" sz="1500" dirty="0">
                <a:latin typeface="Times" pitchFamily="2" charset="0"/>
              </a:rPr>
              <a:t>.</a:t>
            </a:r>
          </a:p>
        </p:txBody>
      </p:sp>
      <p:pic>
        <p:nvPicPr>
          <p:cNvPr id="9" name="图片 8">
            <a:extLst>
              <a:ext uri="{FF2B5EF4-FFF2-40B4-BE49-F238E27FC236}">
                <a16:creationId xmlns:a16="http://schemas.microsoft.com/office/drawing/2014/main" id="{88454BEB-5D22-A845-9E3A-842B3F02D65A}"/>
              </a:ext>
            </a:extLst>
          </p:cNvPr>
          <p:cNvPicPr>
            <a:picLocks noChangeAspect="1"/>
          </p:cNvPicPr>
          <p:nvPr/>
        </p:nvPicPr>
        <p:blipFill>
          <a:blip r:embed="rId3"/>
          <a:stretch>
            <a:fillRect/>
          </a:stretch>
        </p:blipFill>
        <p:spPr>
          <a:xfrm>
            <a:off x="2167537" y="2609837"/>
            <a:ext cx="4238913" cy="1303617"/>
          </a:xfrm>
          <a:prstGeom prst="rect">
            <a:avLst/>
          </a:prstGeom>
        </p:spPr>
      </p:pic>
      <p:pic>
        <p:nvPicPr>
          <p:cNvPr id="6" name="图片 5">
            <a:extLst>
              <a:ext uri="{FF2B5EF4-FFF2-40B4-BE49-F238E27FC236}">
                <a16:creationId xmlns:a16="http://schemas.microsoft.com/office/drawing/2014/main" id="{6088794C-7A1F-8A4C-8D5B-3437E3A06FAE}"/>
              </a:ext>
            </a:extLst>
          </p:cNvPr>
          <p:cNvPicPr>
            <a:picLocks noChangeAspect="1"/>
          </p:cNvPicPr>
          <p:nvPr/>
        </p:nvPicPr>
        <p:blipFill>
          <a:blip r:embed="rId4"/>
          <a:stretch>
            <a:fillRect/>
          </a:stretch>
        </p:blipFill>
        <p:spPr>
          <a:xfrm>
            <a:off x="3053132" y="1823812"/>
            <a:ext cx="2185251" cy="310873"/>
          </a:xfrm>
          <a:prstGeom prst="rect">
            <a:avLst/>
          </a:prstGeom>
        </p:spPr>
      </p:pic>
      <p:sp>
        <p:nvSpPr>
          <p:cNvPr id="2" name="矩形 1">
            <a:extLst>
              <a:ext uri="{FF2B5EF4-FFF2-40B4-BE49-F238E27FC236}">
                <a16:creationId xmlns:a16="http://schemas.microsoft.com/office/drawing/2014/main" id="{D12F3011-DA17-0942-817E-71A049B2038B}"/>
              </a:ext>
            </a:extLst>
          </p:cNvPr>
          <p:cNvSpPr/>
          <p:nvPr/>
        </p:nvSpPr>
        <p:spPr>
          <a:xfrm>
            <a:off x="4946073" y="1863542"/>
            <a:ext cx="201881" cy="21953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76563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2400" dirty="0">
                <a:latin typeface="Times" pitchFamily="2" charset="0"/>
              </a:rPr>
              <a:t>Experiments: Prediction Diversity Analysis</a:t>
            </a:r>
            <a:endParaRPr lang="zh-CN" altLang="en-US" dirty="0">
              <a:latin typeface="Times" pitchFamily="2" charset="0"/>
            </a:endParaRPr>
          </a:p>
        </p:txBody>
      </p:sp>
      <p:pic>
        <p:nvPicPr>
          <p:cNvPr id="2" name="图片 1">
            <a:extLst>
              <a:ext uri="{FF2B5EF4-FFF2-40B4-BE49-F238E27FC236}">
                <a16:creationId xmlns:a16="http://schemas.microsoft.com/office/drawing/2014/main" id="{D1E6D1E1-6A37-5142-8C1D-3F479E3F5A93}"/>
              </a:ext>
            </a:extLst>
          </p:cNvPr>
          <p:cNvPicPr>
            <a:picLocks noChangeAspect="1"/>
          </p:cNvPicPr>
          <p:nvPr/>
        </p:nvPicPr>
        <p:blipFill>
          <a:blip r:embed="rId3"/>
          <a:stretch>
            <a:fillRect/>
          </a:stretch>
        </p:blipFill>
        <p:spPr>
          <a:xfrm>
            <a:off x="1141155" y="2455001"/>
            <a:ext cx="6435030" cy="2223590"/>
          </a:xfrm>
          <a:prstGeom prst="rect">
            <a:avLst/>
          </a:prstGeom>
        </p:spPr>
      </p:pic>
      <p:sp>
        <p:nvSpPr>
          <p:cNvPr id="6" name="文本框 5">
            <a:extLst>
              <a:ext uri="{FF2B5EF4-FFF2-40B4-BE49-F238E27FC236}">
                <a16:creationId xmlns:a16="http://schemas.microsoft.com/office/drawing/2014/main" id="{75DA121E-EEEB-6644-B149-77E7BB0B8777}"/>
              </a:ext>
            </a:extLst>
          </p:cNvPr>
          <p:cNvSpPr txBox="1"/>
          <p:nvPr/>
        </p:nvSpPr>
        <p:spPr>
          <a:xfrm>
            <a:off x="322729" y="780505"/>
            <a:ext cx="8352117" cy="1015663"/>
          </a:xfrm>
          <a:prstGeom prst="rect">
            <a:avLst/>
          </a:prstGeom>
          <a:noFill/>
        </p:spPr>
        <p:txBody>
          <a:bodyPr wrap="square">
            <a:spAutoFit/>
          </a:bodyPr>
          <a:lstStyle/>
          <a:p>
            <a:pPr algn="just"/>
            <a:r>
              <a:rPr lang="en-US" altLang="zh-CN" sz="1500" dirty="0">
                <a:latin typeface="Times" pitchFamily="2" charset="0"/>
              </a:rPr>
              <a:t>W</a:t>
            </a:r>
            <a:r>
              <a:rPr lang="zh-CN" altLang="en-US" sz="1500" dirty="0">
                <a:latin typeface="Times" pitchFamily="2" charset="0"/>
              </a:rPr>
              <a:t>e rebuild the SSL task on the </a:t>
            </a:r>
            <a:r>
              <a:rPr lang="zh-CN" altLang="en-US" sz="1500" dirty="0">
                <a:solidFill>
                  <a:srgbClr val="FF0000"/>
                </a:solidFill>
                <a:latin typeface="Times" pitchFamily="2" charset="0"/>
              </a:rPr>
              <a:t>CIFAR-10 </a:t>
            </a:r>
            <a:r>
              <a:rPr lang="zh-CN" altLang="en-US" sz="1500" dirty="0">
                <a:latin typeface="Times" pitchFamily="2" charset="0"/>
              </a:rPr>
              <a:t>dataset into a </a:t>
            </a:r>
            <a:r>
              <a:rPr lang="zh-CN" altLang="en-US" sz="1500" dirty="0">
                <a:solidFill>
                  <a:srgbClr val="FF0000"/>
                </a:solidFill>
                <a:latin typeface="Times" pitchFamily="2" charset="0"/>
              </a:rPr>
              <a:t>category-imbalanced </a:t>
            </a:r>
            <a:r>
              <a:rPr lang="zh-CN" altLang="en-US" sz="1500" dirty="0">
                <a:latin typeface="Times" pitchFamily="2" charset="0"/>
              </a:rPr>
              <a:t>setting. </a:t>
            </a:r>
            <a:r>
              <a:rPr lang="en-US" altLang="zh-CN" sz="1500" dirty="0">
                <a:latin typeface="Times" pitchFamily="2" charset="0"/>
              </a:rPr>
              <a:t>We can see that </a:t>
            </a:r>
            <a:r>
              <a:rPr lang="zh-CN" altLang="en-US" sz="1500" dirty="0">
                <a:latin typeface="Times" pitchFamily="2" charset="0"/>
              </a:rPr>
              <a:t>compared with ERM + EntMin, ERM + LERM is less susceptible to the impact of category imbalance. </a:t>
            </a:r>
            <a:r>
              <a:rPr lang="zh-CN" altLang="en-US" sz="1500" dirty="0">
                <a:solidFill>
                  <a:srgbClr val="00B050"/>
                </a:solidFill>
                <a:latin typeface="Times" pitchFamily="2" charset="0"/>
              </a:rPr>
              <a:t>Those results indicate that the LERM can effectively preserve prediction diversity even in category-imbalanced scenarios</a:t>
            </a:r>
            <a:r>
              <a:rPr lang="zh-CN" altLang="en-US" sz="1500" dirty="0">
                <a:latin typeface="Times" pitchFamily="2" charset="0"/>
              </a:rPr>
              <a:t>.</a:t>
            </a:r>
          </a:p>
        </p:txBody>
      </p:sp>
      <p:pic>
        <p:nvPicPr>
          <p:cNvPr id="7" name="图片 6">
            <a:extLst>
              <a:ext uri="{FF2B5EF4-FFF2-40B4-BE49-F238E27FC236}">
                <a16:creationId xmlns:a16="http://schemas.microsoft.com/office/drawing/2014/main" id="{6088794C-7A1F-8A4C-8D5B-3437E3A06FAE}"/>
              </a:ext>
            </a:extLst>
          </p:cNvPr>
          <p:cNvPicPr>
            <a:picLocks noChangeAspect="1"/>
          </p:cNvPicPr>
          <p:nvPr/>
        </p:nvPicPr>
        <p:blipFill>
          <a:blip r:embed="rId4"/>
          <a:stretch>
            <a:fillRect/>
          </a:stretch>
        </p:blipFill>
        <p:spPr>
          <a:xfrm>
            <a:off x="3241867" y="1970148"/>
            <a:ext cx="2185251" cy="310873"/>
          </a:xfrm>
          <a:prstGeom prst="rect">
            <a:avLst/>
          </a:prstGeom>
        </p:spPr>
      </p:pic>
      <p:sp>
        <p:nvSpPr>
          <p:cNvPr id="8" name="矩形 7">
            <a:extLst>
              <a:ext uri="{FF2B5EF4-FFF2-40B4-BE49-F238E27FC236}">
                <a16:creationId xmlns:a16="http://schemas.microsoft.com/office/drawing/2014/main" id="{D12F3011-DA17-0942-817E-71A049B2038B}"/>
              </a:ext>
            </a:extLst>
          </p:cNvPr>
          <p:cNvSpPr/>
          <p:nvPr/>
        </p:nvSpPr>
        <p:spPr>
          <a:xfrm>
            <a:off x="3978234" y="1970148"/>
            <a:ext cx="184067" cy="31087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Tree>
    <p:extLst>
      <p:ext uri="{BB962C8B-B14F-4D97-AF65-F5344CB8AC3E}">
        <p14:creationId xmlns:p14="http://schemas.microsoft.com/office/powerpoint/2010/main" val="3326058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BB0E47F-165B-7A48-8DB1-F96FBC55CB19}"/>
              </a:ext>
            </a:extLst>
          </p:cNvPr>
          <p:cNvSpPr txBox="1"/>
          <p:nvPr/>
        </p:nvSpPr>
        <p:spPr>
          <a:xfrm>
            <a:off x="202860" y="1463754"/>
            <a:ext cx="8738280" cy="2215991"/>
          </a:xfrm>
          <a:prstGeom prst="rect">
            <a:avLst/>
          </a:prstGeom>
          <a:noFill/>
        </p:spPr>
        <p:txBody>
          <a:bodyPr wrap="square">
            <a:spAutoFit/>
          </a:bodyPr>
          <a:lstStyle/>
          <a:p>
            <a:pPr algn="ctr"/>
            <a:r>
              <a:rPr lang="en" altLang="zh-CN" sz="3400" b="1" i="0" dirty="0">
                <a:solidFill>
                  <a:srgbClr val="060607"/>
                </a:solidFill>
                <a:effectLst/>
                <a:latin typeface="Times" pitchFamily="2" charset="0"/>
              </a:rPr>
              <a:t>Thank you all for your time and participation</a:t>
            </a:r>
            <a:r>
              <a:rPr lang="en-US" altLang="zh-CN" sz="3400" b="1" i="0" dirty="0">
                <a:solidFill>
                  <a:srgbClr val="060607"/>
                </a:solidFill>
                <a:effectLst/>
                <a:latin typeface="Times" pitchFamily="2" charset="0"/>
              </a:rPr>
              <a:t>!</a:t>
            </a:r>
            <a:endParaRPr kumimoji="1" lang="en-US" altLang="zh-CN" sz="3400" b="1" i="0" dirty="0">
              <a:effectLst/>
              <a:latin typeface="Times" pitchFamily="2" charset="0"/>
              <a:ea typeface="Microsoft YaHei" panose="020B0503020204020204" pitchFamily="34" charset="-122"/>
            </a:endParaRPr>
          </a:p>
          <a:p>
            <a:pPr algn="ctr"/>
            <a:endParaRPr kumimoji="1" lang="en-US" altLang="zh-CN" sz="1400" dirty="0">
              <a:latin typeface="Times" pitchFamily="2" charset="0"/>
              <a:ea typeface="Microsoft YaHei" panose="020B0503020204020204" pitchFamily="34" charset="-122"/>
            </a:endParaRPr>
          </a:p>
          <a:p>
            <a:pPr algn="ctr"/>
            <a:r>
              <a:rPr kumimoji="1" lang="en-US" altLang="zh-CN" dirty="0">
                <a:latin typeface="Times" pitchFamily="2" charset="0"/>
                <a:ea typeface="Microsoft YaHei" panose="020B0503020204020204" pitchFamily="34" charset="-122"/>
              </a:rPr>
              <a:t>      Paper: </a:t>
            </a:r>
            <a:r>
              <a:rPr kumimoji="1" lang="en-US" altLang="zh-CN" dirty="0">
                <a:latin typeface="Times" pitchFamily="2" charset="0"/>
                <a:ea typeface="Microsoft YaHei" panose="020B0503020204020204" pitchFamily="34" charset="-122"/>
                <a:hlinkClick r:id="rId3"/>
              </a:rPr>
              <a:t>https://arxiv.org/abs/2406.02862</a:t>
            </a:r>
            <a:endParaRPr kumimoji="1" lang="en-US" altLang="zh-CN" dirty="0">
              <a:latin typeface="Times" pitchFamily="2" charset="0"/>
              <a:ea typeface="Microsoft YaHei" panose="020B0503020204020204" pitchFamily="34" charset="-122"/>
            </a:endParaRPr>
          </a:p>
          <a:p>
            <a:pPr algn="ctr"/>
            <a:endParaRPr kumimoji="1" lang="en-US" altLang="zh-CN" dirty="0">
              <a:latin typeface="Times" pitchFamily="2" charset="0"/>
              <a:ea typeface="Microsoft YaHei" panose="020B0503020204020204" pitchFamily="34" charset="-122"/>
            </a:endParaRPr>
          </a:p>
          <a:p>
            <a:pPr algn="ctr"/>
            <a:r>
              <a:rPr kumimoji="1" lang="en-US" altLang="zh-CN" dirty="0">
                <a:latin typeface="Times" pitchFamily="2" charset="0"/>
                <a:ea typeface="Microsoft YaHei" panose="020B0503020204020204" pitchFamily="34" charset="-122"/>
              </a:rPr>
              <a:t>               Code: </a:t>
            </a:r>
            <a:r>
              <a:rPr lang="en" altLang="zh-CN" dirty="0">
                <a:latin typeface="Times" pitchFamily="2" charset="0"/>
                <a:hlinkClick r:id="rId4"/>
              </a:rPr>
              <a:t>https://github.com/zhangyl660/LERM</a:t>
            </a:r>
            <a:endParaRPr lang="en" altLang="zh-CN" dirty="0">
              <a:latin typeface="Times" pitchFamily="2" charset="0"/>
            </a:endParaRPr>
          </a:p>
          <a:p>
            <a:pPr algn="ctr"/>
            <a:endParaRPr lang="en" altLang="zh-CN" b="0" i="0" dirty="0">
              <a:effectLst/>
              <a:latin typeface="Times" pitchFamily="2" charset="0"/>
            </a:endParaRPr>
          </a:p>
          <a:p>
            <a:pPr algn="ctr"/>
            <a:r>
              <a:rPr lang="en" altLang="zh-CN" b="0" i="0" dirty="0">
                <a:effectLst/>
                <a:latin typeface="Times" pitchFamily="2" charset="0"/>
              </a:rPr>
              <a:t>Contact: </a:t>
            </a:r>
            <a:r>
              <a:rPr lang="en" altLang="zh-CN" b="0" i="0" dirty="0" err="1">
                <a:effectLst/>
                <a:latin typeface="Times" pitchFamily="2" charset="0"/>
              </a:rPr>
              <a:t>yaoyuan.hitsz@gmail.com</a:t>
            </a:r>
            <a:endParaRPr kumimoji="1" lang="zh-CN" altLang="en-US" b="1" dirty="0">
              <a:latin typeface="Times" pitchFamily="2" charset="0"/>
              <a:ea typeface="Microsoft YaHei" panose="020B0503020204020204" pitchFamily="34" charset="-122"/>
            </a:endParaRPr>
          </a:p>
        </p:txBody>
      </p:sp>
    </p:spTree>
    <p:extLst>
      <p:ext uri="{BB962C8B-B14F-4D97-AF65-F5344CB8AC3E}">
        <p14:creationId xmlns:p14="http://schemas.microsoft.com/office/powerpoint/2010/main" val="116410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1B8DD9B-A9EF-C14C-8DE8-30159F5C6B85}"/>
              </a:ext>
            </a:extLst>
          </p:cNvPr>
          <p:cNvGrpSpPr/>
          <p:nvPr/>
        </p:nvGrpSpPr>
        <p:grpSpPr>
          <a:xfrm>
            <a:off x="2736047" y="1460850"/>
            <a:ext cx="3529966" cy="415290"/>
            <a:chOff x="9663" y="1899"/>
            <a:chExt cx="7412" cy="872"/>
          </a:xfrm>
        </p:grpSpPr>
        <p:sp>
          <p:nvSpPr>
            <p:cNvPr id="3" name="文本框 2">
              <a:extLst>
                <a:ext uri="{FF2B5EF4-FFF2-40B4-BE49-F238E27FC236}">
                  <a16:creationId xmlns:a16="http://schemas.microsoft.com/office/drawing/2014/main" id="{35938620-DDBB-5F45-9EFC-B9471286BBD4}"/>
                </a:ext>
              </a:extLst>
            </p:cNvPr>
            <p:cNvSpPr txBox="1"/>
            <p:nvPr>
              <p:custDataLst>
                <p:tags r:id="rId10"/>
              </p:custDataLst>
            </p:nvPr>
          </p:nvSpPr>
          <p:spPr>
            <a:xfrm>
              <a:off x="9663" y="1899"/>
              <a:ext cx="953" cy="872"/>
            </a:xfrm>
            <a:prstGeom prst="rect">
              <a:avLst/>
            </a:prstGeom>
            <a:noFill/>
          </p:spPr>
          <p:txBody>
            <a:bodyPr wrap="none" rtlCol="0">
              <a:spAutoFit/>
            </a:bodyPr>
            <a:lstStyle/>
            <a:p>
              <a:r>
                <a:rPr lang="en-US" altLang="zh-CN" sz="2100" dirty="0">
                  <a:solidFill>
                    <a:srgbClr val="00327D"/>
                  </a:solidFill>
                  <a:latin typeface="Times" pitchFamily="2" charset="0"/>
                  <a:ea typeface="Microsoft YaHei" panose="020B0503020204020204" charset="-122"/>
                </a:rPr>
                <a:t>01</a:t>
              </a:r>
            </a:p>
          </p:txBody>
        </p:sp>
        <p:cxnSp>
          <p:nvCxnSpPr>
            <p:cNvPr id="4" name="直接连接符 41">
              <a:extLst>
                <a:ext uri="{FF2B5EF4-FFF2-40B4-BE49-F238E27FC236}">
                  <a16:creationId xmlns:a16="http://schemas.microsoft.com/office/drawing/2014/main" id="{FF4F6FE7-D60D-6846-B2DA-94D95C958D5E}"/>
                </a:ext>
              </a:extLst>
            </p:cNvPr>
            <p:cNvCxnSpPr/>
            <p:nvPr>
              <p:custDataLst>
                <p:tags r:id="rId11"/>
              </p:custDataLst>
            </p:nvPr>
          </p:nvCxnSpPr>
          <p:spPr>
            <a:xfrm>
              <a:off x="10695" y="2086"/>
              <a:ext cx="0" cy="431"/>
            </a:xfrm>
            <a:prstGeom prst="line">
              <a:avLst/>
            </a:prstGeom>
            <a:ln w="19050" cap="flat" cmpd="sng">
              <a:solidFill>
                <a:schemeClr val="tx1">
                  <a:lumMod val="50000"/>
                  <a:lumOff val="50000"/>
                  <a:alpha val="70000"/>
                </a:schemeClr>
              </a:solidFill>
              <a:prstDash val="solid"/>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AA838E1A-149D-2142-8962-5718EC35B45E}"/>
                </a:ext>
              </a:extLst>
            </p:cNvPr>
            <p:cNvSpPr txBox="1"/>
            <p:nvPr>
              <p:custDataLst>
                <p:tags r:id="rId12"/>
              </p:custDataLst>
            </p:nvPr>
          </p:nvSpPr>
          <p:spPr>
            <a:xfrm>
              <a:off x="10894" y="1899"/>
              <a:ext cx="6181" cy="872"/>
            </a:xfrm>
            <a:prstGeom prst="rect">
              <a:avLst/>
            </a:prstGeom>
            <a:noFill/>
          </p:spPr>
          <p:txBody>
            <a:bodyPr wrap="none" rtlCol="0">
              <a:spAutoFit/>
            </a:bodyPr>
            <a:lstStyle/>
            <a:p>
              <a:r>
                <a:rPr lang="en-US" altLang="zh-CN" sz="2100" b="1" dirty="0">
                  <a:latin typeface="Times" pitchFamily="2" charset="0"/>
                </a:rPr>
                <a:t>Problem &amp; Background</a:t>
              </a:r>
              <a:endParaRPr lang="zh-CN" altLang="en-US" sz="2100" b="1" dirty="0">
                <a:solidFill>
                  <a:schemeClr val="tx1">
                    <a:lumMod val="65000"/>
                    <a:lumOff val="35000"/>
                  </a:schemeClr>
                </a:solidFill>
                <a:latin typeface="Microsoft YaHei Bold" panose="020B0503020204020204" charset="-122"/>
                <a:ea typeface="Microsoft YaHei Bold" panose="020B0503020204020204" charset="-122"/>
              </a:endParaRPr>
            </a:p>
          </p:txBody>
        </p:sp>
      </p:grpSp>
      <p:grpSp>
        <p:nvGrpSpPr>
          <p:cNvPr id="6" name="组合 5">
            <a:extLst>
              <a:ext uri="{FF2B5EF4-FFF2-40B4-BE49-F238E27FC236}">
                <a16:creationId xmlns:a16="http://schemas.microsoft.com/office/drawing/2014/main" id="{6A8316BB-EF72-524E-9619-8131979D6BD3}"/>
              </a:ext>
            </a:extLst>
          </p:cNvPr>
          <p:cNvGrpSpPr/>
          <p:nvPr/>
        </p:nvGrpSpPr>
        <p:grpSpPr>
          <a:xfrm>
            <a:off x="2736048" y="2064734"/>
            <a:ext cx="3914301" cy="419576"/>
            <a:chOff x="9663" y="1890"/>
            <a:chExt cx="8219" cy="881"/>
          </a:xfrm>
        </p:grpSpPr>
        <p:sp>
          <p:nvSpPr>
            <p:cNvPr id="7" name="文本框 6">
              <a:extLst>
                <a:ext uri="{FF2B5EF4-FFF2-40B4-BE49-F238E27FC236}">
                  <a16:creationId xmlns:a16="http://schemas.microsoft.com/office/drawing/2014/main" id="{E93BFB9A-9CD8-EA4E-AA12-276287D8295B}"/>
                </a:ext>
              </a:extLst>
            </p:cNvPr>
            <p:cNvSpPr txBox="1"/>
            <p:nvPr>
              <p:custDataLst>
                <p:tags r:id="rId7"/>
              </p:custDataLst>
            </p:nvPr>
          </p:nvSpPr>
          <p:spPr>
            <a:xfrm>
              <a:off x="9663" y="1899"/>
              <a:ext cx="953" cy="872"/>
            </a:xfrm>
            <a:prstGeom prst="rect">
              <a:avLst/>
            </a:prstGeom>
            <a:noFill/>
          </p:spPr>
          <p:txBody>
            <a:bodyPr wrap="none" rtlCol="0">
              <a:spAutoFit/>
            </a:bodyPr>
            <a:lstStyle/>
            <a:p>
              <a:r>
                <a:rPr lang="en-US" altLang="zh-CN" sz="2100" dirty="0">
                  <a:solidFill>
                    <a:srgbClr val="00327D"/>
                  </a:solidFill>
                  <a:latin typeface="Times" pitchFamily="2" charset="0"/>
                  <a:ea typeface="Microsoft YaHei" panose="020B0503020204020204" charset="-122"/>
                </a:rPr>
                <a:t>02</a:t>
              </a:r>
            </a:p>
          </p:txBody>
        </p:sp>
        <p:cxnSp>
          <p:nvCxnSpPr>
            <p:cNvPr id="8" name="直接连接符 45">
              <a:extLst>
                <a:ext uri="{FF2B5EF4-FFF2-40B4-BE49-F238E27FC236}">
                  <a16:creationId xmlns:a16="http://schemas.microsoft.com/office/drawing/2014/main" id="{5B5F527C-5DDF-F147-8FDC-ADDA3FC0081F}"/>
                </a:ext>
              </a:extLst>
            </p:cNvPr>
            <p:cNvCxnSpPr/>
            <p:nvPr>
              <p:custDataLst>
                <p:tags r:id="rId8"/>
              </p:custDataLst>
            </p:nvPr>
          </p:nvCxnSpPr>
          <p:spPr>
            <a:xfrm>
              <a:off x="10695" y="2086"/>
              <a:ext cx="0" cy="431"/>
            </a:xfrm>
            <a:prstGeom prst="line">
              <a:avLst/>
            </a:prstGeom>
            <a:ln w="19050" cmpd="sng">
              <a:solidFill>
                <a:schemeClr val="tx1">
                  <a:lumMod val="50000"/>
                  <a:lumOff val="50000"/>
                  <a:alpha val="70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537F64B1-6B26-4646-9C0C-59F857DCDD95}"/>
                </a:ext>
              </a:extLst>
            </p:cNvPr>
            <p:cNvSpPr txBox="1"/>
            <p:nvPr>
              <p:custDataLst>
                <p:tags r:id="rId9"/>
              </p:custDataLst>
            </p:nvPr>
          </p:nvSpPr>
          <p:spPr>
            <a:xfrm>
              <a:off x="10894" y="1890"/>
              <a:ext cx="6988" cy="872"/>
            </a:xfrm>
            <a:prstGeom prst="rect">
              <a:avLst/>
            </a:prstGeom>
            <a:noFill/>
          </p:spPr>
          <p:txBody>
            <a:bodyPr wrap="none" rtlCol="0">
              <a:spAutoFit/>
            </a:bodyPr>
            <a:lstStyle/>
            <a:p>
              <a:r>
                <a:rPr lang="en-US" altLang="zh-CN" sz="2100" b="1" dirty="0">
                  <a:latin typeface="Times" pitchFamily="2" charset="0"/>
                </a:rPr>
                <a:t>Motivation &amp; Methodology</a:t>
              </a:r>
              <a:endParaRPr lang="zh-CN" altLang="en-US" sz="2100" b="1" dirty="0">
                <a:solidFill>
                  <a:schemeClr val="tx1">
                    <a:lumMod val="65000"/>
                    <a:lumOff val="35000"/>
                  </a:schemeClr>
                </a:solidFill>
                <a:latin typeface="Microsoft YaHei Bold" panose="020B0503020204020204" charset="-122"/>
                <a:ea typeface="Microsoft YaHei Bold" panose="020B0503020204020204" charset="-122"/>
              </a:endParaRPr>
            </a:p>
          </p:txBody>
        </p:sp>
      </p:grpSp>
      <p:grpSp>
        <p:nvGrpSpPr>
          <p:cNvPr id="10" name="组合 9">
            <a:extLst>
              <a:ext uri="{FF2B5EF4-FFF2-40B4-BE49-F238E27FC236}">
                <a16:creationId xmlns:a16="http://schemas.microsoft.com/office/drawing/2014/main" id="{D74D00D7-402F-504F-9AFD-DFE9FE6DE6AF}"/>
              </a:ext>
            </a:extLst>
          </p:cNvPr>
          <p:cNvGrpSpPr/>
          <p:nvPr/>
        </p:nvGrpSpPr>
        <p:grpSpPr>
          <a:xfrm>
            <a:off x="2736054" y="2677192"/>
            <a:ext cx="3671892" cy="415290"/>
            <a:chOff x="9663" y="1899"/>
            <a:chExt cx="7710" cy="872"/>
          </a:xfrm>
        </p:grpSpPr>
        <p:sp>
          <p:nvSpPr>
            <p:cNvPr id="11" name="文本框 10">
              <a:extLst>
                <a:ext uri="{FF2B5EF4-FFF2-40B4-BE49-F238E27FC236}">
                  <a16:creationId xmlns:a16="http://schemas.microsoft.com/office/drawing/2014/main" id="{26E5A066-1864-A341-891E-8EE09F52BC70}"/>
                </a:ext>
              </a:extLst>
            </p:cNvPr>
            <p:cNvSpPr txBox="1"/>
            <p:nvPr>
              <p:custDataLst>
                <p:tags r:id="rId4"/>
              </p:custDataLst>
            </p:nvPr>
          </p:nvSpPr>
          <p:spPr>
            <a:xfrm>
              <a:off x="9663" y="1899"/>
              <a:ext cx="953" cy="872"/>
            </a:xfrm>
            <a:prstGeom prst="rect">
              <a:avLst/>
            </a:prstGeom>
            <a:noFill/>
          </p:spPr>
          <p:txBody>
            <a:bodyPr wrap="none" rtlCol="0">
              <a:spAutoFit/>
            </a:bodyPr>
            <a:lstStyle/>
            <a:p>
              <a:r>
                <a:rPr lang="en-US" altLang="zh-CN" sz="2100" dirty="0">
                  <a:solidFill>
                    <a:srgbClr val="00327D"/>
                  </a:solidFill>
                  <a:latin typeface="Times" pitchFamily="2" charset="0"/>
                  <a:ea typeface="Microsoft YaHei" panose="020B0503020204020204" charset="-122"/>
                </a:rPr>
                <a:t>03</a:t>
              </a:r>
            </a:p>
          </p:txBody>
        </p:sp>
        <p:cxnSp>
          <p:nvCxnSpPr>
            <p:cNvPr id="12" name="直接连接符 49">
              <a:extLst>
                <a:ext uri="{FF2B5EF4-FFF2-40B4-BE49-F238E27FC236}">
                  <a16:creationId xmlns:a16="http://schemas.microsoft.com/office/drawing/2014/main" id="{766C6D03-3250-A34F-9DD3-AA4EF02BE792}"/>
                </a:ext>
              </a:extLst>
            </p:cNvPr>
            <p:cNvCxnSpPr/>
            <p:nvPr>
              <p:custDataLst>
                <p:tags r:id="rId5"/>
              </p:custDataLst>
            </p:nvPr>
          </p:nvCxnSpPr>
          <p:spPr>
            <a:xfrm>
              <a:off x="10695" y="2086"/>
              <a:ext cx="0" cy="431"/>
            </a:xfrm>
            <a:prstGeom prst="line">
              <a:avLst/>
            </a:prstGeom>
            <a:ln w="19050" cmpd="sng">
              <a:solidFill>
                <a:schemeClr val="tx1">
                  <a:lumMod val="50000"/>
                  <a:lumOff val="50000"/>
                  <a:alpha val="7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9F1CD684-E3EF-594B-8981-5A2D6D026248}"/>
                </a:ext>
              </a:extLst>
            </p:cNvPr>
            <p:cNvSpPr txBox="1"/>
            <p:nvPr>
              <p:custDataLst>
                <p:tags r:id="rId6"/>
              </p:custDataLst>
            </p:nvPr>
          </p:nvSpPr>
          <p:spPr>
            <a:xfrm>
              <a:off x="10894" y="1899"/>
              <a:ext cx="6479" cy="872"/>
            </a:xfrm>
            <a:prstGeom prst="rect">
              <a:avLst/>
            </a:prstGeom>
            <a:noFill/>
          </p:spPr>
          <p:txBody>
            <a:bodyPr wrap="none" rtlCol="0">
              <a:spAutoFit/>
            </a:bodyPr>
            <a:lstStyle/>
            <a:p>
              <a:r>
                <a:rPr lang="en-US" altLang="zh-CN" sz="2100" b="1" dirty="0">
                  <a:latin typeface="Times" pitchFamily="2" charset="0"/>
                </a:rPr>
                <a:t>Discussion &amp; Application</a:t>
              </a:r>
              <a:endParaRPr lang="zh-CN" altLang="en-US" sz="2100" b="1" dirty="0">
                <a:latin typeface="Times" pitchFamily="2" charset="0"/>
              </a:endParaRPr>
            </a:p>
          </p:txBody>
        </p:sp>
      </p:grpSp>
      <p:grpSp>
        <p:nvGrpSpPr>
          <p:cNvPr id="14" name="组合 13">
            <a:extLst>
              <a:ext uri="{FF2B5EF4-FFF2-40B4-BE49-F238E27FC236}">
                <a16:creationId xmlns:a16="http://schemas.microsoft.com/office/drawing/2014/main" id="{6F82454C-D66D-BE46-BB13-40BD5F336021}"/>
              </a:ext>
            </a:extLst>
          </p:cNvPr>
          <p:cNvGrpSpPr/>
          <p:nvPr/>
        </p:nvGrpSpPr>
        <p:grpSpPr>
          <a:xfrm>
            <a:off x="2736039" y="3285363"/>
            <a:ext cx="2237896" cy="415290"/>
            <a:chOff x="9663" y="1899"/>
            <a:chExt cx="4699" cy="872"/>
          </a:xfrm>
        </p:grpSpPr>
        <p:sp>
          <p:nvSpPr>
            <p:cNvPr id="15" name="文本框 14">
              <a:extLst>
                <a:ext uri="{FF2B5EF4-FFF2-40B4-BE49-F238E27FC236}">
                  <a16:creationId xmlns:a16="http://schemas.microsoft.com/office/drawing/2014/main" id="{059CC70F-2789-4141-A491-328BF62C12CC}"/>
                </a:ext>
              </a:extLst>
            </p:cNvPr>
            <p:cNvSpPr txBox="1"/>
            <p:nvPr>
              <p:custDataLst>
                <p:tags r:id="rId1"/>
              </p:custDataLst>
            </p:nvPr>
          </p:nvSpPr>
          <p:spPr>
            <a:xfrm>
              <a:off x="9663" y="1899"/>
              <a:ext cx="953" cy="872"/>
            </a:xfrm>
            <a:prstGeom prst="rect">
              <a:avLst/>
            </a:prstGeom>
            <a:noFill/>
          </p:spPr>
          <p:txBody>
            <a:bodyPr wrap="none" rtlCol="0">
              <a:spAutoFit/>
            </a:bodyPr>
            <a:lstStyle/>
            <a:p>
              <a:r>
                <a:rPr lang="en-US" altLang="zh-CN" sz="2100" dirty="0">
                  <a:solidFill>
                    <a:srgbClr val="00327D"/>
                  </a:solidFill>
                  <a:latin typeface="Times" pitchFamily="2" charset="0"/>
                  <a:ea typeface="Microsoft YaHei" panose="020B0503020204020204" charset="-122"/>
                </a:rPr>
                <a:t>04</a:t>
              </a:r>
            </a:p>
          </p:txBody>
        </p:sp>
        <p:cxnSp>
          <p:nvCxnSpPr>
            <p:cNvPr id="16" name="直接连接符 53">
              <a:extLst>
                <a:ext uri="{FF2B5EF4-FFF2-40B4-BE49-F238E27FC236}">
                  <a16:creationId xmlns:a16="http://schemas.microsoft.com/office/drawing/2014/main" id="{13CB3700-BFF0-9141-A49C-854594ED5034}"/>
                </a:ext>
              </a:extLst>
            </p:cNvPr>
            <p:cNvCxnSpPr/>
            <p:nvPr>
              <p:custDataLst>
                <p:tags r:id="rId2"/>
              </p:custDataLst>
            </p:nvPr>
          </p:nvCxnSpPr>
          <p:spPr>
            <a:xfrm>
              <a:off x="10695" y="2086"/>
              <a:ext cx="0" cy="431"/>
            </a:xfrm>
            <a:prstGeom prst="line">
              <a:avLst/>
            </a:prstGeom>
            <a:ln w="19050" cmpd="sng">
              <a:solidFill>
                <a:schemeClr val="tx1">
                  <a:lumMod val="50000"/>
                  <a:lumOff val="50000"/>
                  <a:alpha val="7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436EE61D-5026-0A4D-8741-D650C34480A6}"/>
                </a:ext>
              </a:extLst>
            </p:cNvPr>
            <p:cNvSpPr txBox="1"/>
            <p:nvPr>
              <p:custDataLst>
                <p:tags r:id="rId3"/>
              </p:custDataLst>
            </p:nvPr>
          </p:nvSpPr>
          <p:spPr>
            <a:xfrm>
              <a:off x="10894" y="1899"/>
              <a:ext cx="3468" cy="872"/>
            </a:xfrm>
            <a:prstGeom prst="rect">
              <a:avLst/>
            </a:prstGeom>
            <a:noFill/>
          </p:spPr>
          <p:txBody>
            <a:bodyPr wrap="none" rtlCol="0">
              <a:spAutoFit/>
            </a:bodyPr>
            <a:lstStyle/>
            <a:p>
              <a:r>
                <a:rPr lang="en-US" altLang="zh-CN" sz="2100" b="1" dirty="0">
                  <a:latin typeface="Times" pitchFamily="2" charset="0"/>
                </a:rPr>
                <a:t>Experiments</a:t>
              </a:r>
              <a:endParaRPr lang="zh-CN" altLang="en-US" sz="2100" b="1" dirty="0">
                <a:latin typeface="Times" pitchFamily="2" charset="0"/>
              </a:endParaRPr>
            </a:p>
          </p:txBody>
        </p:sp>
      </p:grpSp>
    </p:spTree>
    <p:extLst>
      <p:ext uri="{BB962C8B-B14F-4D97-AF65-F5344CB8AC3E}">
        <p14:creationId xmlns:p14="http://schemas.microsoft.com/office/powerpoint/2010/main" val="14905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2000" dirty="0">
                <a:latin typeface="Times" pitchFamily="2" charset="0"/>
              </a:rPr>
              <a:t>Problem</a:t>
            </a:r>
            <a:endParaRPr lang="zh-CN" altLang="en-US" sz="2000" dirty="0">
              <a:latin typeface="Times" pitchFamily="2" charset="0"/>
            </a:endParaRPr>
          </a:p>
        </p:txBody>
      </p:sp>
      <p:sp>
        <p:nvSpPr>
          <p:cNvPr id="4" name="文本框 3">
            <a:extLst>
              <a:ext uri="{FF2B5EF4-FFF2-40B4-BE49-F238E27FC236}">
                <a16:creationId xmlns:a16="http://schemas.microsoft.com/office/drawing/2014/main" id="{72C84732-4EE9-9B49-A66B-F8C0696FA48C}"/>
              </a:ext>
            </a:extLst>
          </p:cNvPr>
          <p:cNvSpPr txBox="1"/>
          <p:nvPr/>
        </p:nvSpPr>
        <p:spPr>
          <a:xfrm>
            <a:off x="278927" y="835796"/>
            <a:ext cx="7965542" cy="323165"/>
          </a:xfrm>
          <a:prstGeom prst="rect">
            <a:avLst/>
          </a:prstGeom>
          <a:noFill/>
        </p:spPr>
        <p:txBody>
          <a:bodyPr wrap="square" rtlCol="0">
            <a:spAutoFit/>
          </a:bodyPr>
          <a:lstStyle/>
          <a:p>
            <a:r>
              <a:rPr kumimoji="1" lang="en-US" altLang="zh-CN" sz="1500" dirty="0">
                <a:latin typeface="Times" pitchFamily="2" charset="0"/>
                <a:ea typeface="Microsoft YaHei" panose="020B0503020204020204" pitchFamily="34" charset="-122"/>
              </a:rPr>
              <a:t>How to </a:t>
            </a:r>
            <a:r>
              <a:rPr kumimoji="1" lang="en-US" altLang="zh-CN" sz="1500" dirty="0">
                <a:solidFill>
                  <a:srgbClr val="FF0000"/>
                </a:solidFill>
                <a:latin typeface="Times" pitchFamily="2" charset="0"/>
                <a:ea typeface="Microsoft YaHei" panose="020B0503020204020204" pitchFamily="34" charset="-122"/>
              </a:rPr>
              <a:t>effectively utilize unlabeled samples </a:t>
            </a:r>
            <a:r>
              <a:rPr kumimoji="1" lang="en-US" altLang="zh-CN" sz="1500" dirty="0">
                <a:latin typeface="Times" pitchFamily="2" charset="0"/>
                <a:ea typeface="Microsoft YaHei" panose="020B0503020204020204" pitchFamily="34" charset="-122"/>
              </a:rPr>
              <a:t>to handle several </a:t>
            </a:r>
            <a:r>
              <a:rPr kumimoji="1" lang="en-US" altLang="zh-CN" sz="1500" dirty="0">
                <a:solidFill>
                  <a:srgbClr val="FF0000"/>
                </a:solidFill>
                <a:latin typeface="Times" pitchFamily="2" charset="0"/>
                <a:ea typeface="Microsoft YaHei" panose="020B0503020204020204" pitchFamily="34" charset="-122"/>
              </a:rPr>
              <a:t>label insufficient scenarios</a:t>
            </a:r>
            <a:r>
              <a:rPr kumimoji="1" lang="en-US" altLang="zh-CN" sz="1500" dirty="0">
                <a:latin typeface="Times" pitchFamily="2" charset="0"/>
                <a:ea typeface="Microsoft YaHei" panose="020B0503020204020204" pitchFamily="34" charset="-122"/>
              </a:rPr>
              <a:t>?</a:t>
            </a:r>
            <a:endParaRPr kumimoji="1" lang="en-US" altLang="zh-CN" sz="1500" i="1" dirty="0">
              <a:solidFill>
                <a:srgbClr val="FF0000"/>
              </a:solidFill>
              <a:latin typeface="Times" pitchFamily="2" charset="0"/>
              <a:ea typeface="Microsoft YaHei" panose="020B0503020204020204" pitchFamily="34" charset="-122"/>
            </a:endParaRPr>
          </a:p>
        </p:txBody>
      </p:sp>
      <p:sp>
        <p:nvSpPr>
          <p:cNvPr id="7" name="圆角矩形 6">
            <a:extLst>
              <a:ext uri="{FF2B5EF4-FFF2-40B4-BE49-F238E27FC236}">
                <a16:creationId xmlns:a16="http://schemas.microsoft.com/office/drawing/2014/main" id="{3EB84B21-FEAC-EA42-AF21-AD30413B64D1}"/>
              </a:ext>
            </a:extLst>
          </p:cNvPr>
          <p:cNvSpPr/>
          <p:nvPr/>
        </p:nvSpPr>
        <p:spPr>
          <a:xfrm>
            <a:off x="692238" y="1930400"/>
            <a:ext cx="2504141" cy="1518023"/>
          </a:xfrm>
          <a:prstGeom prst="roundRect">
            <a:avLst>
              <a:gd name="adj" fmla="val 457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a:extLst>
              <a:ext uri="{FF2B5EF4-FFF2-40B4-BE49-F238E27FC236}">
                <a16:creationId xmlns:a16="http://schemas.microsoft.com/office/drawing/2014/main" id="{1BF709A2-E35D-C548-8D89-AAA0B18771B7}"/>
              </a:ext>
            </a:extLst>
          </p:cNvPr>
          <p:cNvSpPr/>
          <p:nvPr/>
        </p:nvSpPr>
        <p:spPr>
          <a:xfrm>
            <a:off x="1421367" y="2498165"/>
            <a:ext cx="77694" cy="7769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7DD68DE8-C498-9D40-82D2-7C44155626BF}"/>
              </a:ext>
            </a:extLst>
          </p:cNvPr>
          <p:cNvSpPr/>
          <p:nvPr/>
        </p:nvSpPr>
        <p:spPr>
          <a:xfrm>
            <a:off x="1696285" y="2173942"/>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a:extLst>
              <a:ext uri="{FF2B5EF4-FFF2-40B4-BE49-F238E27FC236}">
                <a16:creationId xmlns:a16="http://schemas.microsoft.com/office/drawing/2014/main" id="{C41DA6B4-F569-D946-8DF9-52C735411E6B}"/>
              </a:ext>
            </a:extLst>
          </p:cNvPr>
          <p:cNvSpPr/>
          <p:nvPr/>
        </p:nvSpPr>
        <p:spPr>
          <a:xfrm>
            <a:off x="2149748" y="2830626"/>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a:extLst>
              <a:ext uri="{FF2B5EF4-FFF2-40B4-BE49-F238E27FC236}">
                <a16:creationId xmlns:a16="http://schemas.microsoft.com/office/drawing/2014/main" id="{CA31FD41-50E7-5E4C-8BDD-9FEBE66CF935}"/>
              </a:ext>
            </a:extLst>
          </p:cNvPr>
          <p:cNvSpPr/>
          <p:nvPr/>
        </p:nvSpPr>
        <p:spPr>
          <a:xfrm>
            <a:off x="2469487" y="2669223"/>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a:extLst>
              <a:ext uri="{FF2B5EF4-FFF2-40B4-BE49-F238E27FC236}">
                <a16:creationId xmlns:a16="http://schemas.microsoft.com/office/drawing/2014/main" id="{1F0C0980-364A-6741-BA67-C1B7F36655B1}"/>
              </a:ext>
            </a:extLst>
          </p:cNvPr>
          <p:cNvSpPr/>
          <p:nvPr/>
        </p:nvSpPr>
        <p:spPr>
          <a:xfrm>
            <a:off x="2326803" y="3092824"/>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a:extLst>
              <a:ext uri="{FF2B5EF4-FFF2-40B4-BE49-F238E27FC236}">
                <a16:creationId xmlns:a16="http://schemas.microsoft.com/office/drawing/2014/main" id="{30402AAC-0C51-3B43-9C22-0058F61E4D44}"/>
              </a:ext>
            </a:extLst>
          </p:cNvPr>
          <p:cNvSpPr/>
          <p:nvPr/>
        </p:nvSpPr>
        <p:spPr>
          <a:xfrm>
            <a:off x="2712277" y="2791012"/>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椭圆 13">
            <a:extLst>
              <a:ext uri="{FF2B5EF4-FFF2-40B4-BE49-F238E27FC236}">
                <a16:creationId xmlns:a16="http://schemas.microsoft.com/office/drawing/2014/main" id="{58F20026-0699-A647-8E61-D9CEBEC2B3DE}"/>
              </a:ext>
            </a:extLst>
          </p:cNvPr>
          <p:cNvSpPr/>
          <p:nvPr/>
        </p:nvSpPr>
        <p:spPr>
          <a:xfrm>
            <a:off x="1113580" y="2899336"/>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a:extLst>
              <a:ext uri="{FF2B5EF4-FFF2-40B4-BE49-F238E27FC236}">
                <a16:creationId xmlns:a16="http://schemas.microsoft.com/office/drawing/2014/main" id="{3FED3C66-B9A7-7543-B18D-9C5FCCF53742}"/>
              </a:ext>
            </a:extLst>
          </p:cNvPr>
          <p:cNvSpPr/>
          <p:nvPr/>
        </p:nvSpPr>
        <p:spPr>
          <a:xfrm>
            <a:off x="2476203" y="2908320"/>
            <a:ext cx="77694" cy="7769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a:extLst>
              <a:ext uri="{FF2B5EF4-FFF2-40B4-BE49-F238E27FC236}">
                <a16:creationId xmlns:a16="http://schemas.microsoft.com/office/drawing/2014/main" id="{FD841170-BDBB-6343-9918-4F4540A83295}"/>
              </a:ext>
            </a:extLst>
          </p:cNvPr>
          <p:cNvSpPr/>
          <p:nvPr/>
        </p:nvSpPr>
        <p:spPr>
          <a:xfrm>
            <a:off x="1463203" y="2212789"/>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a:extLst>
              <a:ext uri="{FF2B5EF4-FFF2-40B4-BE49-F238E27FC236}">
                <a16:creationId xmlns:a16="http://schemas.microsoft.com/office/drawing/2014/main" id="{657FA403-8E63-EE47-A612-0BD665E4868C}"/>
              </a:ext>
            </a:extLst>
          </p:cNvPr>
          <p:cNvSpPr/>
          <p:nvPr/>
        </p:nvSpPr>
        <p:spPr>
          <a:xfrm>
            <a:off x="895437" y="2728259"/>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a:extLst>
              <a:ext uri="{FF2B5EF4-FFF2-40B4-BE49-F238E27FC236}">
                <a16:creationId xmlns:a16="http://schemas.microsoft.com/office/drawing/2014/main" id="{A84A73B9-6766-5549-AEA4-B8F2D2BA11BC}"/>
              </a:ext>
            </a:extLst>
          </p:cNvPr>
          <p:cNvSpPr/>
          <p:nvPr/>
        </p:nvSpPr>
        <p:spPr>
          <a:xfrm>
            <a:off x="1726167" y="2401421"/>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椭圆 18">
            <a:extLst>
              <a:ext uri="{FF2B5EF4-FFF2-40B4-BE49-F238E27FC236}">
                <a16:creationId xmlns:a16="http://schemas.microsoft.com/office/drawing/2014/main" id="{8B1D080F-B001-BE46-A7C8-749B9A179465}"/>
              </a:ext>
            </a:extLst>
          </p:cNvPr>
          <p:cNvSpPr/>
          <p:nvPr/>
        </p:nvSpPr>
        <p:spPr>
          <a:xfrm>
            <a:off x="1612614" y="2953124"/>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椭圆 19">
            <a:extLst>
              <a:ext uri="{FF2B5EF4-FFF2-40B4-BE49-F238E27FC236}">
                <a16:creationId xmlns:a16="http://schemas.microsoft.com/office/drawing/2014/main" id="{4D8B5004-C6AE-7144-9CBF-9CDF63F35652}"/>
              </a:ext>
            </a:extLst>
          </p:cNvPr>
          <p:cNvSpPr/>
          <p:nvPr/>
        </p:nvSpPr>
        <p:spPr>
          <a:xfrm>
            <a:off x="2287956" y="2695389"/>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a:extLst>
              <a:ext uri="{FF2B5EF4-FFF2-40B4-BE49-F238E27FC236}">
                <a16:creationId xmlns:a16="http://schemas.microsoft.com/office/drawing/2014/main" id="{BD6E333A-C2B4-784D-8474-8E3FFC2E6C0D}"/>
              </a:ext>
            </a:extLst>
          </p:cNvPr>
          <p:cNvSpPr/>
          <p:nvPr/>
        </p:nvSpPr>
        <p:spPr>
          <a:xfrm>
            <a:off x="2267040" y="2395071"/>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椭圆 21">
            <a:extLst>
              <a:ext uri="{FF2B5EF4-FFF2-40B4-BE49-F238E27FC236}">
                <a16:creationId xmlns:a16="http://schemas.microsoft.com/office/drawing/2014/main" id="{C551CE2A-3F8A-3646-9626-C5D4276E961A}"/>
              </a:ext>
            </a:extLst>
          </p:cNvPr>
          <p:cNvSpPr/>
          <p:nvPr/>
        </p:nvSpPr>
        <p:spPr>
          <a:xfrm>
            <a:off x="1854663" y="2271424"/>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椭圆 22">
            <a:extLst>
              <a:ext uri="{FF2B5EF4-FFF2-40B4-BE49-F238E27FC236}">
                <a16:creationId xmlns:a16="http://schemas.microsoft.com/office/drawing/2014/main" id="{1180BD49-CD83-5E4E-851D-6E89E4DCD51E}"/>
              </a:ext>
            </a:extLst>
          </p:cNvPr>
          <p:cNvSpPr/>
          <p:nvPr/>
        </p:nvSpPr>
        <p:spPr>
          <a:xfrm>
            <a:off x="1932357" y="2650565"/>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a16="http://schemas.microsoft.com/office/drawing/2014/main" id="{13A09B86-9702-E240-9751-D1C8AC8CC61B}"/>
              </a:ext>
            </a:extLst>
          </p:cNvPr>
          <p:cNvSpPr/>
          <p:nvPr/>
        </p:nvSpPr>
        <p:spPr>
          <a:xfrm>
            <a:off x="1932357" y="2921365"/>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a:extLst>
              <a:ext uri="{FF2B5EF4-FFF2-40B4-BE49-F238E27FC236}">
                <a16:creationId xmlns:a16="http://schemas.microsoft.com/office/drawing/2014/main" id="{B0F2482F-7F63-824D-9FA3-F5F1787CD182}"/>
              </a:ext>
            </a:extLst>
          </p:cNvPr>
          <p:cNvSpPr/>
          <p:nvPr/>
        </p:nvSpPr>
        <p:spPr>
          <a:xfrm>
            <a:off x="1765014" y="3105524"/>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a:extLst>
              <a:ext uri="{FF2B5EF4-FFF2-40B4-BE49-F238E27FC236}">
                <a16:creationId xmlns:a16="http://schemas.microsoft.com/office/drawing/2014/main" id="{8E866526-BD17-3D46-ACC7-A87F1F39F9BC}"/>
              </a:ext>
            </a:extLst>
          </p:cNvPr>
          <p:cNvSpPr/>
          <p:nvPr/>
        </p:nvSpPr>
        <p:spPr>
          <a:xfrm>
            <a:off x="1233107" y="2349118"/>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a16="http://schemas.microsoft.com/office/drawing/2014/main" id="{DCB2F680-BD63-564B-A50F-51BA03666DFB}"/>
              </a:ext>
            </a:extLst>
          </p:cNvPr>
          <p:cNvSpPr/>
          <p:nvPr/>
        </p:nvSpPr>
        <p:spPr>
          <a:xfrm>
            <a:off x="1316777" y="2758161"/>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椭圆 27">
            <a:extLst>
              <a:ext uri="{FF2B5EF4-FFF2-40B4-BE49-F238E27FC236}">
                <a16:creationId xmlns:a16="http://schemas.microsoft.com/office/drawing/2014/main" id="{65471AB5-532F-7842-B351-ED0D14EEFE02}"/>
              </a:ext>
            </a:extLst>
          </p:cNvPr>
          <p:cNvSpPr/>
          <p:nvPr/>
        </p:nvSpPr>
        <p:spPr>
          <a:xfrm>
            <a:off x="2084757" y="3073765"/>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椭圆 28">
            <a:extLst>
              <a:ext uri="{FF2B5EF4-FFF2-40B4-BE49-F238E27FC236}">
                <a16:creationId xmlns:a16="http://schemas.microsoft.com/office/drawing/2014/main" id="{87670B06-E3DF-544C-9279-1B29607C6EE6}"/>
              </a:ext>
            </a:extLst>
          </p:cNvPr>
          <p:cNvSpPr/>
          <p:nvPr/>
        </p:nvSpPr>
        <p:spPr>
          <a:xfrm>
            <a:off x="2045910" y="2433918"/>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a:extLst>
              <a:ext uri="{FF2B5EF4-FFF2-40B4-BE49-F238E27FC236}">
                <a16:creationId xmlns:a16="http://schemas.microsoft.com/office/drawing/2014/main" id="{8267F03E-8FC8-F64C-90B4-28F6B01979B1}"/>
              </a:ext>
            </a:extLst>
          </p:cNvPr>
          <p:cNvSpPr/>
          <p:nvPr/>
        </p:nvSpPr>
        <p:spPr>
          <a:xfrm>
            <a:off x="2857214" y="2566895"/>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椭圆 30">
            <a:extLst>
              <a:ext uri="{FF2B5EF4-FFF2-40B4-BE49-F238E27FC236}">
                <a16:creationId xmlns:a16="http://schemas.microsoft.com/office/drawing/2014/main" id="{AA0DBC21-58AC-0445-8A01-890058318669}"/>
              </a:ext>
            </a:extLst>
          </p:cNvPr>
          <p:cNvSpPr/>
          <p:nvPr/>
        </p:nvSpPr>
        <p:spPr>
          <a:xfrm>
            <a:off x="2595743" y="2498165"/>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任意形状 33">
            <a:extLst>
              <a:ext uri="{FF2B5EF4-FFF2-40B4-BE49-F238E27FC236}">
                <a16:creationId xmlns:a16="http://schemas.microsoft.com/office/drawing/2014/main" id="{ACA90F3B-4EA3-DA4D-8F6C-83CDD1D0A95D}"/>
              </a:ext>
            </a:extLst>
          </p:cNvPr>
          <p:cNvSpPr/>
          <p:nvPr/>
        </p:nvSpPr>
        <p:spPr>
          <a:xfrm>
            <a:off x="1268968" y="1948330"/>
            <a:ext cx="1229652" cy="1392518"/>
          </a:xfrm>
          <a:custGeom>
            <a:avLst/>
            <a:gdLst>
              <a:gd name="connsiteX0" fmla="*/ 914400 w 914400"/>
              <a:gd name="connsiteY0" fmla="*/ 0 h 1171388"/>
              <a:gd name="connsiteX1" fmla="*/ 633506 w 914400"/>
              <a:gd name="connsiteY1" fmla="*/ 179294 h 1171388"/>
              <a:gd name="connsiteX2" fmla="*/ 884517 w 914400"/>
              <a:gd name="connsiteY2" fmla="*/ 466164 h 1171388"/>
              <a:gd name="connsiteX3" fmla="*/ 400423 w 914400"/>
              <a:gd name="connsiteY3" fmla="*/ 621553 h 1171388"/>
              <a:gd name="connsiteX4" fmla="*/ 0 w 914400"/>
              <a:gd name="connsiteY4" fmla="*/ 1171388 h 1171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171388">
                <a:moveTo>
                  <a:pt x="914400" y="0"/>
                </a:moveTo>
                <a:cubicBezTo>
                  <a:pt x="776443" y="50800"/>
                  <a:pt x="638487" y="101600"/>
                  <a:pt x="633506" y="179294"/>
                </a:cubicBezTo>
                <a:cubicBezTo>
                  <a:pt x="628525" y="256988"/>
                  <a:pt x="923364" y="392454"/>
                  <a:pt x="884517" y="466164"/>
                </a:cubicBezTo>
                <a:cubicBezTo>
                  <a:pt x="845670" y="539874"/>
                  <a:pt x="547842" y="504016"/>
                  <a:pt x="400423" y="621553"/>
                </a:cubicBezTo>
                <a:cubicBezTo>
                  <a:pt x="253004" y="739090"/>
                  <a:pt x="126502" y="955239"/>
                  <a:pt x="0" y="117138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椭圆 34">
            <a:extLst>
              <a:ext uri="{FF2B5EF4-FFF2-40B4-BE49-F238E27FC236}">
                <a16:creationId xmlns:a16="http://schemas.microsoft.com/office/drawing/2014/main" id="{43C17DB1-5BA1-7F49-B11B-BF9D18F07FC6}"/>
              </a:ext>
            </a:extLst>
          </p:cNvPr>
          <p:cNvSpPr/>
          <p:nvPr/>
        </p:nvSpPr>
        <p:spPr>
          <a:xfrm>
            <a:off x="1113580" y="2129484"/>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椭圆 35">
            <a:extLst>
              <a:ext uri="{FF2B5EF4-FFF2-40B4-BE49-F238E27FC236}">
                <a16:creationId xmlns:a16="http://schemas.microsoft.com/office/drawing/2014/main" id="{7C59ECF5-D514-1440-8E18-35DE11510FE4}"/>
              </a:ext>
            </a:extLst>
          </p:cNvPr>
          <p:cNvSpPr/>
          <p:nvPr/>
        </p:nvSpPr>
        <p:spPr>
          <a:xfrm>
            <a:off x="2305887" y="2129484"/>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椭圆 36">
            <a:extLst>
              <a:ext uri="{FF2B5EF4-FFF2-40B4-BE49-F238E27FC236}">
                <a16:creationId xmlns:a16="http://schemas.microsoft.com/office/drawing/2014/main" id="{B253C3B2-781E-734C-AB47-63A1971E2B25}"/>
              </a:ext>
            </a:extLst>
          </p:cNvPr>
          <p:cNvSpPr/>
          <p:nvPr/>
        </p:nvSpPr>
        <p:spPr>
          <a:xfrm>
            <a:off x="1590197" y="2680467"/>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椭圆 37">
            <a:extLst>
              <a:ext uri="{FF2B5EF4-FFF2-40B4-BE49-F238E27FC236}">
                <a16:creationId xmlns:a16="http://schemas.microsoft.com/office/drawing/2014/main" id="{465064DA-E873-D04A-9BF1-E47C94B99429}"/>
              </a:ext>
            </a:extLst>
          </p:cNvPr>
          <p:cNvSpPr/>
          <p:nvPr/>
        </p:nvSpPr>
        <p:spPr>
          <a:xfrm>
            <a:off x="949225" y="2423824"/>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椭圆 38">
            <a:extLst>
              <a:ext uri="{FF2B5EF4-FFF2-40B4-BE49-F238E27FC236}">
                <a16:creationId xmlns:a16="http://schemas.microsoft.com/office/drawing/2014/main" id="{2B4F548B-07C4-8646-95BD-A802F601096C}"/>
              </a:ext>
            </a:extLst>
          </p:cNvPr>
          <p:cNvSpPr/>
          <p:nvPr/>
        </p:nvSpPr>
        <p:spPr>
          <a:xfrm>
            <a:off x="1101625" y="2576224"/>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椭圆 39">
            <a:extLst>
              <a:ext uri="{FF2B5EF4-FFF2-40B4-BE49-F238E27FC236}">
                <a16:creationId xmlns:a16="http://schemas.microsoft.com/office/drawing/2014/main" id="{5820D50B-4199-6343-8354-C42C7A9FC056}"/>
              </a:ext>
            </a:extLst>
          </p:cNvPr>
          <p:cNvSpPr/>
          <p:nvPr/>
        </p:nvSpPr>
        <p:spPr>
          <a:xfrm>
            <a:off x="2458287" y="2281884"/>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椭圆 40">
            <a:extLst>
              <a:ext uri="{FF2B5EF4-FFF2-40B4-BE49-F238E27FC236}">
                <a16:creationId xmlns:a16="http://schemas.microsoft.com/office/drawing/2014/main" id="{DD6C8E68-1D60-4145-97D2-1665A084DC61}"/>
              </a:ext>
            </a:extLst>
          </p:cNvPr>
          <p:cNvSpPr/>
          <p:nvPr/>
        </p:nvSpPr>
        <p:spPr>
          <a:xfrm>
            <a:off x="2763080" y="2290483"/>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椭圆 41">
            <a:extLst>
              <a:ext uri="{FF2B5EF4-FFF2-40B4-BE49-F238E27FC236}">
                <a16:creationId xmlns:a16="http://schemas.microsoft.com/office/drawing/2014/main" id="{43E3DEF9-771F-224F-B523-AA669BC764C8}"/>
              </a:ext>
            </a:extLst>
          </p:cNvPr>
          <p:cNvSpPr/>
          <p:nvPr/>
        </p:nvSpPr>
        <p:spPr>
          <a:xfrm>
            <a:off x="2628603" y="3060720"/>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文本框 43">
            <a:extLst>
              <a:ext uri="{FF2B5EF4-FFF2-40B4-BE49-F238E27FC236}">
                <a16:creationId xmlns:a16="http://schemas.microsoft.com/office/drawing/2014/main" id="{A3B569F3-CADF-5548-8D89-FD11F0214473}"/>
              </a:ext>
            </a:extLst>
          </p:cNvPr>
          <p:cNvSpPr txBox="1"/>
          <p:nvPr/>
        </p:nvSpPr>
        <p:spPr>
          <a:xfrm>
            <a:off x="796827" y="3541434"/>
            <a:ext cx="2193365" cy="307777"/>
          </a:xfrm>
          <a:prstGeom prst="rect">
            <a:avLst/>
          </a:prstGeom>
          <a:noFill/>
        </p:spPr>
        <p:txBody>
          <a:bodyPr wrap="square">
            <a:spAutoFit/>
          </a:bodyPr>
          <a:lstStyle/>
          <a:p>
            <a:r>
              <a:rPr lang="en" altLang="zh-CN" sz="1400" b="1" dirty="0">
                <a:latin typeface="Times" pitchFamily="2" charset="0"/>
              </a:rPr>
              <a:t>S</a:t>
            </a:r>
            <a:r>
              <a:rPr lang="zh-CN" altLang="en-US" sz="1400" b="1" dirty="0">
                <a:latin typeface="Times" pitchFamily="2" charset="0"/>
              </a:rPr>
              <a:t>emi</a:t>
            </a:r>
            <a:r>
              <a:rPr lang="en-US" altLang="zh-CN" sz="1400" b="1" dirty="0">
                <a:latin typeface="Times" pitchFamily="2" charset="0"/>
              </a:rPr>
              <a:t>-</a:t>
            </a:r>
            <a:r>
              <a:rPr lang="zh-CN" altLang="en-US" sz="1400" b="1" dirty="0">
                <a:latin typeface="Times" pitchFamily="2" charset="0"/>
              </a:rPr>
              <a:t>supervised </a:t>
            </a:r>
            <a:r>
              <a:rPr lang="en-US" altLang="zh-CN" sz="1400" b="1" dirty="0">
                <a:latin typeface="Times" pitchFamily="2" charset="0"/>
              </a:rPr>
              <a:t>L</a:t>
            </a:r>
            <a:r>
              <a:rPr lang="zh-CN" altLang="en-US" sz="1400" b="1" dirty="0">
                <a:latin typeface="Times" pitchFamily="2" charset="0"/>
              </a:rPr>
              <a:t>earning</a:t>
            </a:r>
            <a:r>
              <a:rPr lang="en-US" altLang="zh-CN" sz="1400" b="1" dirty="0">
                <a:latin typeface="Times" pitchFamily="2" charset="0"/>
              </a:rPr>
              <a:t> </a:t>
            </a:r>
            <a:endParaRPr lang="zh-CN" altLang="en-US" sz="1400" b="1" dirty="0">
              <a:latin typeface="Times" pitchFamily="2" charset="0"/>
            </a:endParaRPr>
          </a:p>
        </p:txBody>
      </p:sp>
      <p:sp>
        <p:nvSpPr>
          <p:cNvPr id="45" name="圆角矩形 44">
            <a:extLst>
              <a:ext uri="{FF2B5EF4-FFF2-40B4-BE49-F238E27FC236}">
                <a16:creationId xmlns:a16="http://schemas.microsoft.com/office/drawing/2014/main" id="{5347D252-B650-BD44-8D98-08BCD355709B}"/>
              </a:ext>
            </a:extLst>
          </p:cNvPr>
          <p:cNvSpPr/>
          <p:nvPr/>
        </p:nvSpPr>
        <p:spPr>
          <a:xfrm>
            <a:off x="6202812" y="1933726"/>
            <a:ext cx="2229988" cy="1518023"/>
          </a:xfrm>
          <a:prstGeom prst="roundRect">
            <a:avLst>
              <a:gd name="adj" fmla="val 457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椭圆 45">
            <a:extLst>
              <a:ext uri="{FF2B5EF4-FFF2-40B4-BE49-F238E27FC236}">
                <a16:creationId xmlns:a16="http://schemas.microsoft.com/office/drawing/2014/main" id="{1C89A217-F4A2-DA4B-97E3-045863E442ED}"/>
              </a:ext>
            </a:extLst>
          </p:cNvPr>
          <p:cNvSpPr/>
          <p:nvPr/>
        </p:nvSpPr>
        <p:spPr>
          <a:xfrm>
            <a:off x="6808622" y="2501491"/>
            <a:ext cx="77694" cy="776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椭圆 46">
            <a:extLst>
              <a:ext uri="{FF2B5EF4-FFF2-40B4-BE49-F238E27FC236}">
                <a16:creationId xmlns:a16="http://schemas.microsoft.com/office/drawing/2014/main" id="{C5607D49-C2AB-0F4F-B332-667E08B4E4A9}"/>
              </a:ext>
            </a:extLst>
          </p:cNvPr>
          <p:cNvSpPr/>
          <p:nvPr/>
        </p:nvSpPr>
        <p:spPr>
          <a:xfrm>
            <a:off x="7083540" y="2177268"/>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椭圆 47">
            <a:extLst>
              <a:ext uri="{FF2B5EF4-FFF2-40B4-BE49-F238E27FC236}">
                <a16:creationId xmlns:a16="http://schemas.microsoft.com/office/drawing/2014/main" id="{3499CA57-A1AE-5641-BDAA-6010F2052013}"/>
              </a:ext>
            </a:extLst>
          </p:cNvPr>
          <p:cNvSpPr/>
          <p:nvPr/>
        </p:nvSpPr>
        <p:spPr>
          <a:xfrm>
            <a:off x="7537003" y="2833952"/>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椭圆 48">
            <a:extLst>
              <a:ext uri="{FF2B5EF4-FFF2-40B4-BE49-F238E27FC236}">
                <a16:creationId xmlns:a16="http://schemas.microsoft.com/office/drawing/2014/main" id="{D8490AF9-875A-F942-99F2-6634BC996D05}"/>
              </a:ext>
            </a:extLst>
          </p:cNvPr>
          <p:cNvSpPr/>
          <p:nvPr/>
        </p:nvSpPr>
        <p:spPr>
          <a:xfrm>
            <a:off x="7856742" y="2672549"/>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椭圆 49">
            <a:extLst>
              <a:ext uri="{FF2B5EF4-FFF2-40B4-BE49-F238E27FC236}">
                <a16:creationId xmlns:a16="http://schemas.microsoft.com/office/drawing/2014/main" id="{60FF9B13-7F9F-8340-871E-BA0F74199C76}"/>
              </a:ext>
            </a:extLst>
          </p:cNvPr>
          <p:cNvSpPr/>
          <p:nvPr/>
        </p:nvSpPr>
        <p:spPr>
          <a:xfrm>
            <a:off x="7714058" y="3096150"/>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椭圆 50">
            <a:extLst>
              <a:ext uri="{FF2B5EF4-FFF2-40B4-BE49-F238E27FC236}">
                <a16:creationId xmlns:a16="http://schemas.microsoft.com/office/drawing/2014/main" id="{5D52BD13-1EEC-6641-A704-297BC6D12BCD}"/>
              </a:ext>
            </a:extLst>
          </p:cNvPr>
          <p:cNvSpPr/>
          <p:nvPr/>
        </p:nvSpPr>
        <p:spPr>
          <a:xfrm>
            <a:off x="8099532" y="2794338"/>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椭圆 51">
            <a:extLst>
              <a:ext uri="{FF2B5EF4-FFF2-40B4-BE49-F238E27FC236}">
                <a16:creationId xmlns:a16="http://schemas.microsoft.com/office/drawing/2014/main" id="{6EFF08E3-2AE2-1340-A8B2-D83EC8DCA884}"/>
              </a:ext>
            </a:extLst>
          </p:cNvPr>
          <p:cNvSpPr/>
          <p:nvPr/>
        </p:nvSpPr>
        <p:spPr>
          <a:xfrm>
            <a:off x="6500835" y="2902662"/>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椭圆 52">
            <a:extLst>
              <a:ext uri="{FF2B5EF4-FFF2-40B4-BE49-F238E27FC236}">
                <a16:creationId xmlns:a16="http://schemas.microsoft.com/office/drawing/2014/main" id="{CB81065D-0E9C-4C4C-A5AB-F81B76CE982F}"/>
              </a:ext>
            </a:extLst>
          </p:cNvPr>
          <p:cNvSpPr/>
          <p:nvPr/>
        </p:nvSpPr>
        <p:spPr>
          <a:xfrm>
            <a:off x="7863458" y="2911646"/>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椭圆 53">
            <a:extLst>
              <a:ext uri="{FF2B5EF4-FFF2-40B4-BE49-F238E27FC236}">
                <a16:creationId xmlns:a16="http://schemas.microsoft.com/office/drawing/2014/main" id="{404940B4-FD0A-5F40-A7D9-D4E993D06CEA}"/>
              </a:ext>
            </a:extLst>
          </p:cNvPr>
          <p:cNvSpPr/>
          <p:nvPr/>
        </p:nvSpPr>
        <p:spPr>
          <a:xfrm>
            <a:off x="6850458" y="2216115"/>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椭圆 54">
            <a:extLst>
              <a:ext uri="{FF2B5EF4-FFF2-40B4-BE49-F238E27FC236}">
                <a16:creationId xmlns:a16="http://schemas.microsoft.com/office/drawing/2014/main" id="{B2D9D461-9ACE-154D-8877-5491093D8A46}"/>
              </a:ext>
            </a:extLst>
          </p:cNvPr>
          <p:cNvSpPr/>
          <p:nvPr/>
        </p:nvSpPr>
        <p:spPr>
          <a:xfrm>
            <a:off x="6282692" y="2731585"/>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6" name="椭圆 55">
            <a:extLst>
              <a:ext uri="{FF2B5EF4-FFF2-40B4-BE49-F238E27FC236}">
                <a16:creationId xmlns:a16="http://schemas.microsoft.com/office/drawing/2014/main" id="{FC7A6272-0113-CD49-8450-739D35D9B795}"/>
              </a:ext>
            </a:extLst>
          </p:cNvPr>
          <p:cNvSpPr/>
          <p:nvPr/>
        </p:nvSpPr>
        <p:spPr>
          <a:xfrm>
            <a:off x="7113422" y="2404747"/>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椭圆 56">
            <a:extLst>
              <a:ext uri="{FF2B5EF4-FFF2-40B4-BE49-F238E27FC236}">
                <a16:creationId xmlns:a16="http://schemas.microsoft.com/office/drawing/2014/main" id="{31DF364E-C9F6-8F4B-8E47-F74CF90F4202}"/>
              </a:ext>
            </a:extLst>
          </p:cNvPr>
          <p:cNvSpPr/>
          <p:nvPr/>
        </p:nvSpPr>
        <p:spPr>
          <a:xfrm>
            <a:off x="6999869" y="2956450"/>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椭圆 57">
            <a:extLst>
              <a:ext uri="{FF2B5EF4-FFF2-40B4-BE49-F238E27FC236}">
                <a16:creationId xmlns:a16="http://schemas.microsoft.com/office/drawing/2014/main" id="{498BB533-012A-A14F-BC67-6BEC41682237}"/>
              </a:ext>
            </a:extLst>
          </p:cNvPr>
          <p:cNvSpPr/>
          <p:nvPr/>
        </p:nvSpPr>
        <p:spPr>
          <a:xfrm>
            <a:off x="7675211" y="2698715"/>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9" name="椭圆 58">
            <a:extLst>
              <a:ext uri="{FF2B5EF4-FFF2-40B4-BE49-F238E27FC236}">
                <a16:creationId xmlns:a16="http://schemas.microsoft.com/office/drawing/2014/main" id="{828B26DB-93FD-5848-BC68-2CB899637244}"/>
              </a:ext>
            </a:extLst>
          </p:cNvPr>
          <p:cNvSpPr/>
          <p:nvPr/>
        </p:nvSpPr>
        <p:spPr>
          <a:xfrm>
            <a:off x="7654295" y="2398397"/>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0" name="椭圆 59">
            <a:extLst>
              <a:ext uri="{FF2B5EF4-FFF2-40B4-BE49-F238E27FC236}">
                <a16:creationId xmlns:a16="http://schemas.microsoft.com/office/drawing/2014/main" id="{1B1F66FB-86E2-D748-B5A7-0EA034B9668B}"/>
              </a:ext>
            </a:extLst>
          </p:cNvPr>
          <p:cNvSpPr/>
          <p:nvPr/>
        </p:nvSpPr>
        <p:spPr>
          <a:xfrm>
            <a:off x="7241918" y="2274750"/>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1" name="椭圆 60">
            <a:extLst>
              <a:ext uri="{FF2B5EF4-FFF2-40B4-BE49-F238E27FC236}">
                <a16:creationId xmlns:a16="http://schemas.microsoft.com/office/drawing/2014/main" id="{C4950E10-8C91-CA4B-8FB6-C34280798C40}"/>
              </a:ext>
            </a:extLst>
          </p:cNvPr>
          <p:cNvSpPr/>
          <p:nvPr/>
        </p:nvSpPr>
        <p:spPr>
          <a:xfrm>
            <a:off x="7319612" y="2653891"/>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椭圆 61">
            <a:extLst>
              <a:ext uri="{FF2B5EF4-FFF2-40B4-BE49-F238E27FC236}">
                <a16:creationId xmlns:a16="http://schemas.microsoft.com/office/drawing/2014/main" id="{76DD5E92-DF8B-D74C-82D6-6829FCEFCBE0}"/>
              </a:ext>
            </a:extLst>
          </p:cNvPr>
          <p:cNvSpPr/>
          <p:nvPr/>
        </p:nvSpPr>
        <p:spPr>
          <a:xfrm>
            <a:off x="7319612" y="2924691"/>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3" name="椭圆 62">
            <a:extLst>
              <a:ext uri="{FF2B5EF4-FFF2-40B4-BE49-F238E27FC236}">
                <a16:creationId xmlns:a16="http://schemas.microsoft.com/office/drawing/2014/main" id="{44551C14-992D-D04A-9804-BB966362C78D}"/>
              </a:ext>
            </a:extLst>
          </p:cNvPr>
          <p:cNvSpPr/>
          <p:nvPr/>
        </p:nvSpPr>
        <p:spPr>
          <a:xfrm>
            <a:off x="7152269" y="3108850"/>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4" name="椭圆 63">
            <a:extLst>
              <a:ext uri="{FF2B5EF4-FFF2-40B4-BE49-F238E27FC236}">
                <a16:creationId xmlns:a16="http://schemas.microsoft.com/office/drawing/2014/main" id="{647D3329-341F-974F-883C-24B6A7ACC9E3}"/>
              </a:ext>
            </a:extLst>
          </p:cNvPr>
          <p:cNvSpPr/>
          <p:nvPr/>
        </p:nvSpPr>
        <p:spPr>
          <a:xfrm>
            <a:off x="6620362" y="2352444"/>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5" name="椭圆 64">
            <a:extLst>
              <a:ext uri="{FF2B5EF4-FFF2-40B4-BE49-F238E27FC236}">
                <a16:creationId xmlns:a16="http://schemas.microsoft.com/office/drawing/2014/main" id="{39E23D23-66DF-D948-BF4C-3967C35E796A}"/>
              </a:ext>
            </a:extLst>
          </p:cNvPr>
          <p:cNvSpPr/>
          <p:nvPr/>
        </p:nvSpPr>
        <p:spPr>
          <a:xfrm>
            <a:off x="6704032" y="2761487"/>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6" name="椭圆 65">
            <a:extLst>
              <a:ext uri="{FF2B5EF4-FFF2-40B4-BE49-F238E27FC236}">
                <a16:creationId xmlns:a16="http://schemas.microsoft.com/office/drawing/2014/main" id="{82F483BB-5A6F-BA4F-BB25-2202CF3359B7}"/>
              </a:ext>
            </a:extLst>
          </p:cNvPr>
          <p:cNvSpPr/>
          <p:nvPr/>
        </p:nvSpPr>
        <p:spPr>
          <a:xfrm>
            <a:off x="7472012" y="3077091"/>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7" name="椭圆 66">
            <a:extLst>
              <a:ext uri="{FF2B5EF4-FFF2-40B4-BE49-F238E27FC236}">
                <a16:creationId xmlns:a16="http://schemas.microsoft.com/office/drawing/2014/main" id="{ECC8316E-9186-634C-B793-36FDB8E30D25}"/>
              </a:ext>
            </a:extLst>
          </p:cNvPr>
          <p:cNvSpPr/>
          <p:nvPr/>
        </p:nvSpPr>
        <p:spPr>
          <a:xfrm>
            <a:off x="7433165" y="2437244"/>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8" name="椭圆 67">
            <a:extLst>
              <a:ext uri="{FF2B5EF4-FFF2-40B4-BE49-F238E27FC236}">
                <a16:creationId xmlns:a16="http://schemas.microsoft.com/office/drawing/2014/main" id="{EB0942F8-E010-3242-9136-55C168E36607}"/>
              </a:ext>
            </a:extLst>
          </p:cNvPr>
          <p:cNvSpPr/>
          <p:nvPr/>
        </p:nvSpPr>
        <p:spPr>
          <a:xfrm>
            <a:off x="8244469" y="2570221"/>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9" name="椭圆 68">
            <a:extLst>
              <a:ext uri="{FF2B5EF4-FFF2-40B4-BE49-F238E27FC236}">
                <a16:creationId xmlns:a16="http://schemas.microsoft.com/office/drawing/2014/main" id="{579958B4-5201-2945-B119-8435569CEE58}"/>
              </a:ext>
            </a:extLst>
          </p:cNvPr>
          <p:cNvSpPr/>
          <p:nvPr/>
        </p:nvSpPr>
        <p:spPr>
          <a:xfrm>
            <a:off x="7982998" y="2501491"/>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0" name="任意形状 69">
            <a:extLst>
              <a:ext uri="{FF2B5EF4-FFF2-40B4-BE49-F238E27FC236}">
                <a16:creationId xmlns:a16="http://schemas.microsoft.com/office/drawing/2014/main" id="{E2DC9EE4-AC55-FB40-ADE4-78CFDC03AD29}"/>
              </a:ext>
            </a:extLst>
          </p:cNvPr>
          <p:cNvSpPr/>
          <p:nvPr/>
        </p:nvSpPr>
        <p:spPr>
          <a:xfrm>
            <a:off x="6656223" y="1951656"/>
            <a:ext cx="1229652" cy="1392518"/>
          </a:xfrm>
          <a:custGeom>
            <a:avLst/>
            <a:gdLst>
              <a:gd name="connsiteX0" fmla="*/ 914400 w 914400"/>
              <a:gd name="connsiteY0" fmla="*/ 0 h 1171388"/>
              <a:gd name="connsiteX1" fmla="*/ 633506 w 914400"/>
              <a:gd name="connsiteY1" fmla="*/ 179294 h 1171388"/>
              <a:gd name="connsiteX2" fmla="*/ 884517 w 914400"/>
              <a:gd name="connsiteY2" fmla="*/ 466164 h 1171388"/>
              <a:gd name="connsiteX3" fmla="*/ 400423 w 914400"/>
              <a:gd name="connsiteY3" fmla="*/ 621553 h 1171388"/>
              <a:gd name="connsiteX4" fmla="*/ 0 w 914400"/>
              <a:gd name="connsiteY4" fmla="*/ 1171388 h 1171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171388">
                <a:moveTo>
                  <a:pt x="914400" y="0"/>
                </a:moveTo>
                <a:cubicBezTo>
                  <a:pt x="776443" y="50800"/>
                  <a:pt x="638487" y="101600"/>
                  <a:pt x="633506" y="179294"/>
                </a:cubicBezTo>
                <a:cubicBezTo>
                  <a:pt x="628525" y="256988"/>
                  <a:pt x="923364" y="392454"/>
                  <a:pt x="884517" y="466164"/>
                </a:cubicBezTo>
                <a:cubicBezTo>
                  <a:pt x="845670" y="539874"/>
                  <a:pt x="547842" y="504016"/>
                  <a:pt x="400423" y="621553"/>
                </a:cubicBezTo>
                <a:cubicBezTo>
                  <a:pt x="253004" y="739090"/>
                  <a:pt x="126502" y="955239"/>
                  <a:pt x="0" y="117138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1" name="椭圆 70">
            <a:extLst>
              <a:ext uri="{FF2B5EF4-FFF2-40B4-BE49-F238E27FC236}">
                <a16:creationId xmlns:a16="http://schemas.microsoft.com/office/drawing/2014/main" id="{8696FDED-6620-8144-BCBC-F02E96B8B19A}"/>
              </a:ext>
            </a:extLst>
          </p:cNvPr>
          <p:cNvSpPr/>
          <p:nvPr/>
        </p:nvSpPr>
        <p:spPr>
          <a:xfrm>
            <a:off x="6500835" y="2132810"/>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2" name="椭圆 71">
            <a:extLst>
              <a:ext uri="{FF2B5EF4-FFF2-40B4-BE49-F238E27FC236}">
                <a16:creationId xmlns:a16="http://schemas.microsoft.com/office/drawing/2014/main" id="{49CE30DD-31C9-3941-BDDA-2301BA859C82}"/>
              </a:ext>
            </a:extLst>
          </p:cNvPr>
          <p:cNvSpPr/>
          <p:nvPr/>
        </p:nvSpPr>
        <p:spPr>
          <a:xfrm>
            <a:off x="7693142" y="2132810"/>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3" name="椭圆 72">
            <a:extLst>
              <a:ext uri="{FF2B5EF4-FFF2-40B4-BE49-F238E27FC236}">
                <a16:creationId xmlns:a16="http://schemas.microsoft.com/office/drawing/2014/main" id="{D8BD2BFA-41BA-8142-BF75-CF0DD9AF4059}"/>
              </a:ext>
            </a:extLst>
          </p:cNvPr>
          <p:cNvSpPr/>
          <p:nvPr/>
        </p:nvSpPr>
        <p:spPr>
          <a:xfrm>
            <a:off x="6977452" y="2683793"/>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4" name="椭圆 73">
            <a:extLst>
              <a:ext uri="{FF2B5EF4-FFF2-40B4-BE49-F238E27FC236}">
                <a16:creationId xmlns:a16="http://schemas.microsoft.com/office/drawing/2014/main" id="{CBC63A1B-6770-754A-AF9A-5A2C74169DD1}"/>
              </a:ext>
            </a:extLst>
          </p:cNvPr>
          <p:cNvSpPr/>
          <p:nvPr/>
        </p:nvSpPr>
        <p:spPr>
          <a:xfrm>
            <a:off x="6336480" y="2427150"/>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5" name="椭圆 74">
            <a:extLst>
              <a:ext uri="{FF2B5EF4-FFF2-40B4-BE49-F238E27FC236}">
                <a16:creationId xmlns:a16="http://schemas.microsoft.com/office/drawing/2014/main" id="{2EE8CEA7-34FE-EF45-BA07-88D33D2C4581}"/>
              </a:ext>
            </a:extLst>
          </p:cNvPr>
          <p:cNvSpPr/>
          <p:nvPr/>
        </p:nvSpPr>
        <p:spPr>
          <a:xfrm>
            <a:off x="6488880" y="2579550"/>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6" name="椭圆 75">
            <a:extLst>
              <a:ext uri="{FF2B5EF4-FFF2-40B4-BE49-F238E27FC236}">
                <a16:creationId xmlns:a16="http://schemas.microsoft.com/office/drawing/2014/main" id="{C10AC137-D835-FA4F-8941-5D8D3E3949FA}"/>
              </a:ext>
            </a:extLst>
          </p:cNvPr>
          <p:cNvSpPr/>
          <p:nvPr/>
        </p:nvSpPr>
        <p:spPr>
          <a:xfrm>
            <a:off x="7845542" y="2285210"/>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7" name="椭圆 76">
            <a:extLst>
              <a:ext uri="{FF2B5EF4-FFF2-40B4-BE49-F238E27FC236}">
                <a16:creationId xmlns:a16="http://schemas.microsoft.com/office/drawing/2014/main" id="{0DCD8B98-DF2F-D04E-83AB-57AE36FF1B6A}"/>
              </a:ext>
            </a:extLst>
          </p:cNvPr>
          <p:cNvSpPr/>
          <p:nvPr/>
        </p:nvSpPr>
        <p:spPr>
          <a:xfrm>
            <a:off x="8150335" y="2293809"/>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8" name="椭圆 77">
            <a:extLst>
              <a:ext uri="{FF2B5EF4-FFF2-40B4-BE49-F238E27FC236}">
                <a16:creationId xmlns:a16="http://schemas.microsoft.com/office/drawing/2014/main" id="{A9DC110E-4130-104F-9BAC-590489517531}"/>
              </a:ext>
            </a:extLst>
          </p:cNvPr>
          <p:cNvSpPr/>
          <p:nvPr/>
        </p:nvSpPr>
        <p:spPr>
          <a:xfrm>
            <a:off x="8015858" y="3064046"/>
            <a:ext cx="77694" cy="776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9" name="文本框 78">
            <a:extLst>
              <a:ext uri="{FF2B5EF4-FFF2-40B4-BE49-F238E27FC236}">
                <a16:creationId xmlns:a16="http://schemas.microsoft.com/office/drawing/2014/main" id="{3D6E620F-D0CB-A048-B7C7-313C0C4874EB}"/>
              </a:ext>
            </a:extLst>
          </p:cNvPr>
          <p:cNvSpPr txBox="1"/>
          <p:nvPr/>
        </p:nvSpPr>
        <p:spPr>
          <a:xfrm>
            <a:off x="5451444" y="3543622"/>
            <a:ext cx="2014059" cy="307777"/>
          </a:xfrm>
          <a:prstGeom prst="rect">
            <a:avLst/>
          </a:prstGeom>
          <a:noFill/>
        </p:spPr>
        <p:txBody>
          <a:bodyPr wrap="square">
            <a:spAutoFit/>
          </a:bodyPr>
          <a:lstStyle/>
          <a:p>
            <a:r>
              <a:rPr lang="en-US" altLang="zh-CN" sz="1400" b="1" dirty="0">
                <a:latin typeface="Times" pitchFamily="2" charset="0"/>
              </a:rPr>
              <a:t>Domain</a:t>
            </a:r>
            <a:r>
              <a:rPr lang="zh-CN" altLang="en-US" sz="1400" b="1" dirty="0">
                <a:latin typeface="Times" pitchFamily="2" charset="0"/>
              </a:rPr>
              <a:t> </a:t>
            </a:r>
            <a:r>
              <a:rPr lang="en-US" altLang="zh-CN" sz="1400" b="1" dirty="0">
                <a:latin typeface="Times" pitchFamily="2" charset="0"/>
              </a:rPr>
              <a:t>Adaptation</a:t>
            </a:r>
            <a:endParaRPr lang="zh-CN" altLang="en-US" sz="1400" b="1" dirty="0">
              <a:latin typeface="Times" pitchFamily="2" charset="0"/>
            </a:endParaRPr>
          </a:p>
        </p:txBody>
      </p:sp>
      <p:sp>
        <p:nvSpPr>
          <p:cNvPr id="80" name="椭圆 79">
            <a:extLst>
              <a:ext uri="{FF2B5EF4-FFF2-40B4-BE49-F238E27FC236}">
                <a16:creationId xmlns:a16="http://schemas.microsoft.com/office/drawing/2014/main" id="{619A5A08-0002-204B-98B1-1902EA5F72DA}"/>
              </a:ext>
            </a:extLst>
          </p:cNvPr>
          <p:cNvSpPr/>
          <p:nvPr/>
        </p:nvSpPr>
        <p:spPr>
          <a:xfrm>
            <a:off x="3707476" y="1877487"/>
            <a:ext cx="1528713" cy="15866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2" name="加号 81">
            <a:extLst>
              <a:ext uri="{FF2B5EF4-FFF2-40B4-BE49-F238E27FC236}">
                <a16:creationId xmlns:a16="http://schemas.microsoft.com/office/drawing/2014/main" id="{4116E94B-BB86-3343-A793-7300D0212CEE}"/>
              </a:ext>
            </a:extLst>
          </p:cNvPr>
          <p:cNvSpPr/>
          <p:nvPr/>
        </p:nvSpPr>
        <p:spPr>
          <a:xfrm>
            <a:off x="4123256" y="2288484"/>
            <a:ext cx="137459" cy="137459"/>
          </a:xfrm>
          <a:prstGeom prst="mathPlus">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3" name="加号 82">
            <a:extLst>
              <a:ext uri="{FF2B5EF4-FFF2-40B4-BE49-F238E27FC236}">
                <a16:creationId xmlns:a16="http://schemas.microsoft.com/office/drawing/2014/main" id="{498A2840-B269-054E-8E2C-FF9B69A081D9}"/>
              </a:ext>
            </a:extLst>
          </p:cNvPr>
          <p:cNvSpPr/>
          <p:nvPr/>
        </p:nvSpPr>
        <p:spPr>
          <a:xfrm>
            <a:off x="4107544" y="2555279"/>
            <a:ext cx="137459" cy="137459"/>
          </a:xfrm>
          <a:prstGeom prst="mathPlus">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4" name="加号 83">
            <a:extLst>
              <a:ext uri="{FF2B5EF4-FFF2-40B4-BE49-F238E27FC236}">
                <a16:creationId xmlns:a16="http://schemas.microsoft.com/office/drawing/2014/main" id="{84D430FF-D6A6-A64A-B6BB-7156280E3B0A}"/>
              </a:ext>
            </a:extLst>
          </p:cNvPr>
          <p:cNvSpPr/>
          <p:nvPr/>
        </p:nvSpPr>
        <p:spPr>
          <a:xfrm>
            <a:off x="4298063" y="2412084"/>
            <a:ext cx="137459" cy="137459"/>
          </a:xfrm>
          <a:prstGeom prst="mathPlus">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5" name="加号 84">
            <a:extLst>
              <a:ext uri="{FF2B5EF4-FFF2-40B4-BE49-F238E27FC236}">
                <a16:creationId xmlns:a16="http://schemas.microsoft.com/office/drawing/2014/main" id="{46231874-F0D3-A943-BD55-0A3EF9092474}"/>
              </a:ext>
            </a:extLst>
          </p:cNvPr>
          <p:cNvSpPr/>
          <p:nvPr/>
        </p:nvSpPr>
        <p:spPr>
          <a:xfrm>
            <a:off x="3996218" y="2806922"/>
            <a:ext cx="137459" cy="137459"/>
          </a:xfrm>
          <a:prstGeom prst="mathPlus">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6" name="加号 85">
            <a:extLst>
              <a:ext uri="{FF2B5EF4-FFF2-40B4-BE49-F238E27FC236}">
                <a16:creationId xmlns:a16="http://schemas.microsoft.com/office/drawing/2014/main" id="{6C926B11-1ACE-D049-B984-6B9DD65AD935}"/>
              </a:ext>
            </a:extLst>
          </p:cNvPr>
          <p:cNvSpPr/>
          <p:nvPr/>
        </p:nvSpPr>
        <p:spPr>
          <a:xfrm>
            <a:off x="4315226" y="2636593"/>
            <a:ext cx="137459" cy="137459"/>
          </a:xfrm>
          <a:prstGeom prst="mathPlus">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7" name="加号 86">
            <a:extLst>
              <a:ext uri="{FF2B5EF4-FFF2-40B4-BE49-F238E27FC236}">
                <a16:creationId xmlns:a16="http://schemas.microsoft.com/office/drawing/2014/main" id="{CB60FC48-5087-D94E-A047-245B378ED00C}"/>
              </a:ext>
            </a:extLst>
          </p:cNvPr>
          <p:cNvSpPr/>
          <p:nvPr/>
        </p:nvSpPr>
        <p:spPr>
          <a:xfrm>
            <a:off x="3886416" y="2535013"/>
            <a:ext cx="137459" cy="137459"/>
          </a:xfrm>
          <a:prstGeom prst="mathPlus">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8" name="加号 87">
            <a:extLst>
              <a:ext uri="{FF2B5EF4-FFF2-40B4-BE49-F238E27FC236}">
                <a16:creationId xmlns:a16="http://schemas.microsoft.com/office/drawing/2014/main" id="{EFA58CB5-8C1C-244F-9045-C4B56224B51D}"/>
              </a:ext>
            </a:extLst>
          </p:cNvPr>
          <p:cNvSpPr/>
          <p:nvPr/>
        </p:nvSpPr>
        <p:spPr>
          <a:xfrm>
            <a:off x="4204629" y="2777807"/>
            <a:ext cx="137459" cy="137459"/>
          </a:xfrm>
          <a:prstGeom prst="mathPlus">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9" name="加号 88">
            <a:extLst>
              <a:ext uri="{FF2B5EF4-FFF2-40B4-BE49-F238E27FC236}">
                <a16:creationId xmlns:a16="http://schemas.microsoft.com/office/drawing/2014/main" id="{B800F54E-977C-BE43-AFBB-AD4585C9DFA0}"/>
              </a:ext>
            </a:extLst>
          </p:cNvPr>
          <p:cNvSpPr/>
          <p:nvPr/>
        </p:nvSpPr>
        <p:spPr>
          <a:xfrm>
            <a:off x="4463915" y="2451322"/>
            <a:ext cx="137459" cy="137459"/>
          </a:xfrm>
          <a:prstGeom prst="mathPlus">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0" name="加号 89">
            <a:extLst>
              <a:ext uri="{FF2B5EF4-FFF2-40B4-BE49-F238E27FC236}">
                <a16:creationId xmlns:a16="http://schemas.microsoft.com/office/drawing/2014/main" id="{A6387FBB-F02B-3B40-A93A-5EF4130F55EC}"/>
              </a:ext>
            </a:extLst>
          </p:cNvPr>
          <p:cNvSpPr/>
          <p:nvPr/>
        </p:nvSpPr>
        <p:spPr>
          <a:xfrm>
            <a:off x="4646907" y="2680467"/>
            <a:ext cx="137459" cy="137459"/>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1" name="加号 90">
            <a:extLst>
              <a:ext uri="{FF2B5EF4-FFF2-40B4-BE49-F238E27FC236}">
                <a16:creationId xmlns:a16="http://schemas.microsoft.com/office/drawing/2014/main" id="{D88E32A0-4209-6C49-9459-88CB0C82EB96}"/>
              </a:ext>
            </a:extLst>
          </p:cNvPr>
          <p:cNvSpPr/>
          <p:nvPr/>
        </p:nvSpPr>
        <p:spPr>
          <a:xfrm>
            <a:off x="4708207" y="2367652"/>
            <a:ext cx="137459" cy="137459"/>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2" name="加号 91">
            <a:extLst>
              <a:ext uri="{FF2B5EF4-FFF2-40B4-BE49-F238E27FC236}">
                <a16:creationId xmlns:a16="http://schemas.microsoft.com/office/drawing/2014/main" id="{F9E99B13-39E3-5B47-9FD2-D98C3664719E}"/>
              </a:ext>
            </a:extLst>
          </p:cNvPr>
          <p:cNvSpPr/>
          <p:nvPr/>
        </p:nvSpPr>
        <p:spPr>
          <a:xfrm>
            <a:off x="4860607" y="2520052"/>
            <a:ext cx="137459" cy="137459"/>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3" name="加号 92">
            <a:extLst>
              <a:ext uri="{FF2B5EF4-FFF2-40B4-BE49-F238E27FC236}">
                <a16:creationId xmlns:a16="http://schemas.microsoft.com/office/drawing/2014/main" id="{C091F265-F135-C245-8B62-A4BC5808CCDD}"/>
              </a:ext>
            </a:extLst>
          </p:cNvPr>
          <p:cNvSpPr/>
          <p:nvPr/>
        </p:nvSpPr>
        <p:spPr>
          <a:xfrm>
            <a:off x="4888210" y="2749237"/>
            <a:ext cx="137459" cy="137459"/>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4" name="加号 93">
            <a:extLst>
              <a:ext uri="{FF2B5EF4-FFF2-40B4-BE49-F238E27FC236}">
                <a16:creationId xmlns:a16="http://schemas.microsoft.com/office/drawing/2014/main" id="{F95F866E-8DE8-5C47-A2AA-AA64317004D0}"/>
              </a:ext>
            </a:extLst>
          </p:cNvPr>
          <p:cNvSpPr/>
          <p:nvPr/>
        </p:nvSpPr>
        <p:spPr>
          <a:xfrm>
            <a:off x="4776936" y="2910422"/>
            <a:ext cx="137459" cy="137459"/>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5" name="加号 94">
            <a:extLst>
              <a:ext uri="{FF2B5EF4-FFF2-40B4-BE49-F238E27FC236}">
                <a16:creationId xmlns:a16="http://schemas.microsoft.com/office/drawing/2014/main" id="{7E4DBFD8-34D3-F04E-94F1-7446C9331093}"/>
              </a:ext>
            </a:extLst>
          </p:cNvPr>
          <p:cNvSpPr/>
          <p:nvPr/>
        </p:nvSpPr>
        <p:spPr>
          <a:xfrm>
            <a:off x="4559514" y="2998936"/>
            <a:ext cx="137459" cy="137459"/>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6" name="加号 95">
            <a:extLst>
              <a:ext uri="{FF2B5EF4-FFF2-40B4-BE49-F238E27FC236}">
                <a16:creationId xmlns:a16="http://schemas.microsoft.com/office/drawing/2014/main" id="{DF60ED0C-7AFD-194F-ACF0-2344EFE43E09}"/>
              </a:ext>
            </a:extLst>
          </p:cNvPr>
          <p:cNvSpPr/>
          <p:nvPr/>
        </p:nvSpPr>
        <p:spPr>
          <a:xfrm>
            <a:off x="4342088" y="3108734"/>
            <a:ext cx="137459" cy="137459"/>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7" name="加号 96">
            <a:extLst>
              <a:ext uri="{FF2B5EF4-FFF2-40B4-BE49-F238E27FC236}">
                <a16:creationId xmlns:a16="http://schemas.microsoft.com/office/drawing/2014/main" id="{65C874AE-90F7-A647-98F7-AEEBEB1F06B4}"/>
              </a:ext>
            </a:extLst>
          </p:cNvPr>
          <p:cNvSpPr/>
          <p:nvPr/>
        </p:nvSpPr>
        <p:spPr>
          <a:xfrm>
            <a:off x="4494488" y="3261134"/>
            <a:ext cx="137459" cy="137459"/>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8" name="加号 97">
            <a:extLst>
              <a:ext uri="{FF2B5EF4-FFF2-40B4-BE49-F238E27FC236}">
                <a16:creationId xmlns:a16="http://schemas.microsoft.com/office/drawing/2014/main" id="{51A2097C-653C-6F44-ADB4-C9873E7C1E6D}"/>
              </a:ext>
            </a:extLst>
          </p:cNvPr>
          <p:cNvSpPr/>
          <p:nvPr/>
        </p:nvSpPr>
        <p:spPr>
          <a:xfrm>
            <a:off x="4738810" y="3080711"/>
            <a:ext cx="137459" cy="137459"/>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9" name="加号 98">
            <a:extLst>
              <a:ext uri="{FF2B5EF4-FFF2-40B4-BE49-F238E27FC236}">
                <a16:creationId xmlns:a16="http://schemas.microsoft.com/office/drawing/2014/main" id="{618D3C6C-1D7F-6144-8C33-1157C105AC23}"/>
              </a:ext>
            </a:extLst>
          </p:cNvPr>
          <p:cNvSpPr/>
          <p:nvPr/>
        </p:nvSpPr>
        <p:spPr>
          <a:xfrm>
            <a:off x="5005501" y="2632424"/>
            <a:ext cx="137459" cy="137459"/>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0" name="加号 99">
            <a:extLst>
              <a:ext uri="{FF2B5EF4-FFF2-40B4-BE49-F238E27FC236}">
                <a16:creationId xmlns:a16="http://schemas.microsoft.com/office/drawing/2014/main" id="{1D73134F-C252-DB4D-BD6C-C125261A5BC3}"/>
              </a:ext>
            </a:extLst>
          </p:cNvPr>
          <p:cNvSpPr/>
          <p:nvPr/>
        </p:nvSpPr>
        <p:spPr>
          <a:xfrm>
            <a:off x="4888210" y="2273803"/>
            <a:ext cx="137459" cy="137459"/>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1" name="加号 100">
            <a:extLst>
              <a:ext uri="{FF2B5EF4-FFF2-40B4-BE49-F238E27FC236}">
                <a16:creationId xmlns:a16="http://schemas.microsoft.com/office/drawing/2014/main" id="{5DBBF9E3-ABB8-8D4C-96CC-6A1C3822CFE6}"/>
              </a:ext>
            </a:extLst>
          </p:cNvPr>
          <p:cNvSpPr/>
          <p:nvPr/>
        </p:nvSpPr>
        <p:spPr>
          <a:xfrm>
            <a:off x="4335385" y="2200748"/>
            <a:ext cx="137459" cy="137459"/>
          </a:xfrm>
          <a:prstGeom prst="mathPlus">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2" name="加号 101">
            <a:extLst>
              <a:ext uri="{FF2B5EF4-FFF2-40B4-BE49-F238E27FC236}">
                <a16:creationId xmlns:a16="http://schemas.microsoft.com/office/drawing/2014/main" id="{5C364AF2-B717-E044-882E-0BCC99826567}"/>
              </a:ext>
            </a:extLst>
          </p:cNvPr>
          <p:cNvSpPr/>
          <p:nvPr/>
        </p:nvSpPr>
        <p:spPr>
          <a:xfrm>
            <a:off x="3964135" y="2245539"/>
            <a:ext cx="137459" cy="137459"/>
          </a:xfrm>
          <a:prstGeom prst="mathPlus">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3" name="加号 102">
            <a:extLst>
              <a:ext uri="{FF2B5EF4-FFF2-40B4-BE49-F238E27FC236}">
                <a16:creationId xmlns:a16="http://schemas.microsoft.com/office/drawing/2014/main" id="{6863D67C-7E2A-FE49-9EE0-228D8AA72B89}"/>
              </a:ext>
            </a:extLst>
          </p:cNvPr>
          <p:cNvSpPr/>
          <p:nvPr/>
        </p:nvSpPr>
        <p:spPr>
          <a:xfrm>
            <a:off x="4194972" y="2015701"/>
            <a:ext cx="137459" cy="137459"/>
          </a:xfrm>
          <a:prstGeom prst="mathPlus">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4" name="加号 103">
            <a:extLst>
              <a:ext uri="{FF2B5EF4-FFF2-40B4-BE49-F238E27FC236}">
                <a16:creationId xmlns:a16="http://schemas.microsoft.com/office/drawing/2014/main" id="{B5BD1C7C-FBB5-924B-98F3-7A585D2917F7}"/>
              </a:ext>
            </a:extLst>
          </p:cNvPr>
          <p:cNvSpPr/>
          <p:nvPr/>
        </p:nvSpPr>
        <p:spPr>
          <a:xfrm>
            <a:off x="4551296" y="2112178"/>
            <a:ext cx="137459" cy="137459"/>
          </a:xfrm>
          <a:prstGeom prst="mathPlus">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5" name="右箭头 104">
            <a:extLst>
              <a:ext uri="{FF2B5EF4-FFF2-40B4-BE49-F238E27FC236}">
                <a16:creationId xmlns:a16="http://schemas.microsoft.com/office/drawing/2014/main" id="{C7F3446C-0CB3-514E-A090-9BBC9BB3DA6E}"/>
              </a:ext>
            </a:extLst>
          </p:cNvPr>
          <p:cNvSpPr/>
          <p:nvPr/>
        </p:nvSpPr>
        <p:spPr>
          <a:xfrm>
            <a:off x="5313883" y="2626679"/>
            <a:ext cx="815791" cy="18527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6" name="文本框 105">
            <a:extLst>
              <a:ext uri="{FF2B5EF4-FFF2-40B4-BE49-F238E27FC236}">
                <a16:creationId xmlns:a16="http://schemas.microsoft.com/office/drawing/2014/main" id="{D2EBDBC2-0A23-274D-AC63-4D7094B16CF0}"/>
              </a:ext>
            </a:extLst>
          </p:cNvPr>
          <p:cNvSpPr txBox="1"/>
          <p:nvPr/>
        </p:nvSpPr>
        <p:spPr>
          <a:xfrm>
            <a:off x="5194224" y="2329330"/>
            <a:ext cx="1008588" cy="307777"/>
          </a:xfrm>
          <a:prstGeom prst="rect">
            <a:avLst/>
          </a:prstGeom>
          <a:noFill/>
        </p:spPr>
        <p:txBody>
          <a:bodyPr wrap="square">
            <a:spAutoFit/>
          </a:bodyPr>
          <a:lstStyle/>
          <a:p>
            <a:r>
              <a:rPr lang="en-US" altLang="zh-CN" sz="1400" dirty="0">
                <a:latin typeface="Times" pitchFamily="2" charset="0"/>
              </a:rPr>
              <a:t>Knowledge</a:t>
            </a:r>
            <a:endParaRPr lang="zh-CN" altLang="en-US" sz="1400" dirty="0">
              <a:latin typeface="Times" pitchFamily="2" charset="0"/>
            </a:endParaRPr>
          </a:p>
        </p:txBody>
      </p:sp>
      <p:sp>
        <p:nvSpPr>
          <p:cNvPr id="107" name="文本框 106">
            <a:extLst>
              <a:ext uri="{FF2B5EF4-FFF2-40B4-BE49-F238E27FC236}">
                <a16:creationId xmlns:a16="http://schemas.microsoft.com/office/drawing/2014/main" id="{031DBA3E-B8C6-D142-B617-010D250E6045}"/>
              </a:ext>
            </a:extLst>
          </p:cNvPr>
          <p:cNvSpPr txBox="1"/>
          <p:nvPr/>
        </p:nvSpPr>
        <p:spPr>
          <a:xfrm>
            <a:off x="3780734" y="1594617"/>
            <a:ext cx="1315038" cy="307777"/>
          </a:xfrm>
          <a:prstGeom prst="rect">
            <a:avLst/>
          </a:prstGeom>
          <a:noFill/>
        </p:spPr>
        <p:txBody>
          <a:bodyPr wrap="square">
            <a:spAutoFit/>
          </a:bodyPr>
          <a:lstStyle/>
          <a:p>
            <a:r>
              <a:rPr lang="en-US" altLang="zh-CN" sz="1400" dirty="0">
                <a:latin typeface="Times" pitchFamily="2" charset="0"/>
              </a:rPr>
              <a:t>Source Domain</a:t>
            </a:r>
            <a:endParaRPr lang="zh-CN" altLang="en-US" sz="1400" dirty="0">
              <a:latin typeface="Times" pitchFamily="2" charset="0"/>
            </a:endParaRPr>
          </a:p>
        </p:txBody>
      </p:sp>
      <p:sp>
        <p:nvSpPr>
          <p:cNvPr id="108" name="文本框 107">
            <a:extLst>
              <a:ext uri="{FF2B5EF4-FFF2-40B4-BE49-F238E27FC236}">
                <a16:creationId xmlns:a16="http://schemas.microsoft.com/office/drawing/2014/main" id="{836BAF9D-5FCC-0541-80BC-D6C5B941228B}"/>
              </a:ext>
            </a:extLst>
          </p:cNvPr>
          <p:cNvSpPr txBox="1"/>
          <p:nvPr/>
        </p:nvSpPr>
        <p:spPr>
          <a:xfrm>
            <a:off x="6667960" y="1597197"/>
            <a:ext cx="1315038" cy="307777"/>
          </a:xfrm>
          <a:prstGeom prst="rect">
            <a:avLst/>
          </a:prstGeom>
          <a:noFill/>
        </p:spPr>
        <p:txBody>
          <a:bodyPr wrap="square">
            <a:spAutoFit/>
          </a:bodyPr>
          <a:lstStyle/>
          <a:p>
            <a:r>
              <a:rPr lang="en-US" altLang="zh-CN" sz="1400" dirty="0">
                <a:latin typeface="Times" pitchFamily="2" charset="0"/>
              </a:rPr>
              <a:t>Target Domain</a:t>
            </a:r>
            <a:endParaRPr lang="zh-CN" altLang="en-US" sz="1400" dirty="0">
              <a:latin typeface="Times" pitchFamily="2" charset="0"/>
            </a:endParaRPr>
          </a:p>
        </p:txBody>
      </p:sp>
      <p:sp>
        <p:nvSpPr>
          <p:cNvPr id="109" name="文本框 108">
            <a:extLst>
              <a:ext uri="{FF2B5EF4-FFF2-40B4-BE49-F238E27FC236}">
                <a16:creationId xmlns:a16="http://schemas.microsoft.com/office/drawing/2014/main" id="{8B41FC05-7195-7D45-BFDF-A4011F66757E}"/>
              </a:ext>
            </a:extLst>
          </p:cNvPr>
          <p:cNvSpPr txBox="1"/>
          <p:nvPr/>
        </p:nvSpPr>
        <p:spPr>
          <a:xfrm>
            <a:off x="3260611" y="4124685"/>
            <a:ext cx="2856288" cy="307777"/>
          </a:xfrm>
          <a:prstGeom prst="rect">
            <a:avLst/>
          </a:prstGeom>
          <a:noFill/>
        </p:spPr>
        <p:txBody>
          <a:bodyPr wrap="square">
            <a:spAutoFit/>
          </a:bodyPr>
          <a:lstStyle/>
          <a:p>
            <a:r>
              <a:rPr kumimoji="1" lang="en-US" altLang="zh-CN" sz="1400" b="1" dirty="0">
                <a:latin typeface="Times" pitchFamily="2" charset="0"/>
                <a:ea typeface="Microsoft YaHei" panose="020B0503020204020204" pitchFamily="34" charset="-122"/>
              </a:rPr>
              <a:t>Label insufficient scenarios</a:t>
            </a:r>
            <a:endParaRPr lang="zh-CN" altLang="en-US" sz="1400" dirty="0"/>
          </a:p>
        </p:txBody>
      </p:sp>
    </p:spTree>
    <p:extLst>
      <p:ext uri="{BB962C8B-B14F-4D97-AF65-F5344CB8AC3E}">
        <p14:creationId xmlns:p14="http://schemas.microsoft.com/office/powerpoint/2010/main" val="624995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270034" y="147187"/>
            <a:ext cx="7567680" cy="543020"/>
          </a:xfrm>
        </p:spPr>
        <p:txBody>
          <a:bodyPr>
            <a:noAutofit/>
          </a:bodyPr>
          <a:lstStyle/>
          <a:p>
            <a:r>
              <a:rPr lang="en-US" altLang="zh-CN" sz="2000" dirty="0">
                <a:latin typeface="Times" pitchFamily="2" charset="0"/>
              </a:rPr>
              <a:t>Background</a:t>
            </a:r>
            <a:endParaRPr lang="zh-CN" altLang="en-US" sz="2000" dirty="0">
              <a:latin typeface="Times" pitchFamily="2" charset="0"/>
            </a:endParaRPr>
          </a:p>
        </p:txBody>
      </p:sp>
      <p:sp>
        <p:nvSpPr>
          <p:cNvPr id="6" name="文本框 5">
            <a:extLst>
              <a:ext uri="{FF2B5EF4-FFF2-40B4-BE49-F238E27FC236}">
                <a16:creationId xmlns:a16="http://schemas.microsoft.com/office/drawing/2014/main" id="{B1BD42C1-8514-B241-A45E-42BBC589A98C}"/>
              </a:ext>
            </a:extLst>
          </p:cNvPr>
          <p:cNvSpPr txBox="1"/>
          <p:nvPr/>
        </p:nvSpPr>
        <p:spPr>
          <a:xfrm>
            <a:off x="270029" y="785878"/>
            <a:ext cx="8443666" cy="553998"/>
          </a:xfrm>
          <a:prstGeom prst="rect">
            <a:avLst/>
          </a:prstGeom>
          <a:noFill/>
        </p:spPr>
        <p:txBody>
          <a:bodyPr wrap="square" rtlCol="0">
            <a:spAutoFit/>
          </a:bodyPr>
          <a:lstStyle/>
          <a:p>
            <a:r>
              <a:rPr kumimoji="1" lang="en-US" altLang="zh-CN" sz="1500" b="1" dirty="0">
                <a:latin typeface="Times" pitchFamily="2" charset="0"/>
                <a:ea typeface="Microsoft YaHei" panose="020B0503020204020204" pitchFamily="34" charset="-122"/>
              </a:rPr>
              <a:t>Empirical Risk Minimization (ERM)</a:t>
            </a:r>
            <a:r>
              <a:rPr kumimoji="1" lang="en-US" altLang="zh-CN" sz="1500" dirty="0">
                <a:latin typeface="Times" pitchFamily="2" charset="0"/>
                <a:ea typeface="Microsoft YaHei" panose="020B0503020204020204" pitchFamily="34" charset="-122"/>
              </a:rPr>
              <a:t>, which adopts the </a:t>
            </a:r>
            <a:r>
              <a:rPr kumimoji="1" lang="en-US" altLang="zh-CN" sz="1500" b="1" dirty="0">
                <a:latin typeface="Times" pitchFamily="2" charset="0"/>
                <a:ea typeface="Microsoft YaHei" panose="020B0503020204020204" pitchFamily="34" charset="-122"/>
              </a:rPr>
              <a:t>ground-truth label</a:t>
            </a:r>
            <a:r>
              <a:rPr kumimoji="1" lang="zh-CN" altLang="en-US" sz="1500" b="1" dirty="0">
                <a:latin typeface="Times" pitchFamily="2" charset="0"/>
                <a:ea typeface="Microsoft YaHei" panose="020B0503020204020204" pitchFamily="34" charset="-122"/>
              </a:rPr>
              <a:t> </a:t>
            </a:r>
            <a:r>
              <a:rPr kumimoji="1" lang="en-US" altLang="zh-CN" sz="1500" b="1" dirty="0">
                <a:latin typeface="Times" pitchFamily="2" charset="0"/>
                <a:ea typeface="Microsoft YaHei" panose="020B0503020204020204" pitchFamily="34" charset="-122"/>
              </a:rPr>
              <a:t>encodings</a:t>
            </a:r>
            <a:r>
              <a:rPr kumimoji="1" lang="en-US" altLang="zh-CN" sz="1500" dirty="0">
                <a:latin typeface="Times" pitchFamily="2" charset="0"/>
                <a:ea typeface="Microsoft YaHei" panose="020B0503020204020204" pitchFamily="34" charset="-122"/>
              </a:rPr>
              <a:t> of labeled samples to guide their learning. ERM is formulated as</a:t>
            </a:r>
            <a:endParaRPr kumimoji="1" lang="en-US" altLang="zh-CN" sz="1500" dirty="0">
              <a:solidFill>
                <a:srgbClr val="FF0000"/>
              </a:solidFill>
              <a:latin typeface="Times" pitchFamily="2" charset="0"/>
              <a:ea typeface="Microsoft YaHei" panose="020B0503020204020204" pitchFamily="34" charset="-122"/>
            </a:endParaRPr>
          </a:p>
        </p:txBody>
      </p:sp>
      <p:sp>
        <p:nvSpPr>
          <p:cNvPr id="9" name="文本框 8">
            <a:extLst>
              <a:ext uri="{FF2B5EF4-FFF2-40B4-BE49-F238E27FC236}">
                <a16:creationId xmlns:a16="http://schemas.microsoft.com/office/drawing/2014/main" id="{96057E35-614A-5440-9749-49AEA1987A1D}"/>
              </a:ext>
            </a:extLst>
          </p:cNvPr>
          <p:cNvSpPr txBox="1"/>
          <p:nvPr/>
        </p:nvSpPr>
        <p:spPr>
          <a:xfrm>
            <a:off x="245580" y="4333076"/>
            <a:ext cx="8652839" cy="323165"/>
          </a:xfrm>
          <a:prstGeom prst="rect">
            <a:avLst/>
          </a:prstGeom>
          <a:noFill/>
        </p:spPr>
        <p:txBody>
          <a:bodyPr wrap="square">
            <a:spAutoFit/>
          </a:bodyPr>
          <a:lstStyle/>
          <a:p>
            <a:r>
              <a:rPr lang="zh-CN" altLang="en-US" sz="1500" b="1" dirty="0">
                <a:solidFill>
                  <a:srgbClr val="FF0000"/>
                </a:solidFill>
                <a:latin typeface="Times" pitchFamily="2" charset="0"/>
              </a:rPr>
              <a:t>For unlabeled samples, is there more precise guidance information available?</a:t>
            </a:r>
            <a:r>
              <a:rPr lang="en-US" altLang="zh-CN" sz="1500" b="1" dirty="0">
                <a:solidFill>
                  <a:srgbClr val="FF0000"/>
                </a:solidFill>
                <a:latin typeface="Times" pitchFamily="2" charset="0"/>
              </a:rPr>
              <a:t>??</a:t>
            </a:r>
            <a:endParaRPr lang="zh-CN" altLang="en-US" sz="1500" b="1" dirty="0">
              <a:solidFill>
                <a:srgbClr val="FF0000"/>
              </a:solidFill>
              <a:latin typeface="Times" pitchFamily="2" charset="0"/>
            </a:endParaRPr>
          </a:p>
        </p:txBody>
      </p:sp>
      <p:sp>
        <p:nvSpPr>
          <p:cNvPr id="10" name="文本框 9">
            <a:extLst>
              <a:ext uri="{FF2B5EF4-FFF2-40B4-BE49-F238E27FC236}">
                <a16:creationId xmlns:a16="http://schemas.microsoft.com/office/drawing/2014/main" id="{A018EB63-4188-1640-866A-3203FE6A97F7}"/>
              </a:ext>
            </a:extLst>
          </p:cNvPr>
          <p:cNvSpPr txBox="1"/>
          <p:nvPr/>
        </p:nvSpPr>
        <p:spPr>
          <a:xfrm>
            <a:off x="270029" y="1778954"/>
            <a:ext cx="8873968" cy="553998"/>
          </a:xfrm>
          <a:prstGeom prst="rect">
            <a:avLst/>
          </a:prstGeom>
          <a:noFill/>
        </p:spPr>
        <p:txBody>
          <a:bodyPr wrap="square" rtlCol="0">
            <a:spAutoFit/>
          </a:bodyPr>
          <a:lstStyle/>
          <a:p>
            <a:r>
              <a:rPr kumimoji="1" lang="en-US" altLang="zh-CN" sz="1500" dirty="0">
                <a:latin typeface="Times" pitchFamily="2" charset="0"/>
                <a:ea typeface="Microsoft YaHei" panose="020B0503020204020204" pitchFamily="34" charset="-122"/>
              </a:rPr>
              <a:t>A vanilla extension of ERM to unlabeled samples is </a:t>
            </a:r>
            <a:r>
              <a:rPr kumimoji="1" lang="en-US" altLang="zh-CN" sz="1500" b="1" dirty="0">
                <a:latin typeface="Times" pitchFamily="2" charset="0"/>
                <a:ea typeface="Microsoft YaHei" panose="020B0503020204020204" pitchFamily="34" charset="-122"/>
              </a:rPr>
              <a:t>Entropy Minimization (</a:t>
            </a:r>
            <a:r>
              <a:rPr kumimoji="1" lang="en-US" altLang="zh-CN" sz="1500" b="1" dirty="0" err="1">
                <a:latin typeface="Times" pitchFamily="2" charset="0"/>
                <a:ea typeface="Microsoft YaHei" panose="020B0503020204020204" pitchFamily="34" charset="-122"/>
              </a:rPr>
              <a:t>EntMin</a:t>
            </a:r>
            <a:r>
              <a:rPr kumimoji="1" lang="en-US" altLang="zh-CN" sz="1500" b="1" dirty="0">
                <a:latin typeface="Times" pitchFamily="2" charset="0"/>
                <a:ea typeface="Microsoft YaHei" panose="020B0503020204020204" pitchFamily="34" charset="-122"/>
              </a:rPr>
              <a:t>)</a:t>
            </a:r>
            <a:r>
              <a:rPr kumimoji="1" lang="en-US" altLang="zh-CN" sz="1500" dirty="0">
                <a:latin typeface="Times" pitchFamily="2" charset="0"/>
                <a:ea typeface="Microsoft YaHei" panose="020B0503020204020204" pitchFamily="34" charset="-122"/>
              </a:rPr>
              <a:t>, which utilizes the </a:t>
            </a:r>
            <a:r>
              <a:rPr kumimoji="1" lang="en-US" altLang="zh-CN" sz="1500" b="1" dirty="0">
                <a:latin typeface="Times" pitchFamily="2" charset="0"/>
                <a:ea typeface="Microsoft YaHei" panose="020B0503020204020204" pitchFamily="34" charset="-122"/>
              </a:rPr>
              <a:t>soft-label encodings</a:t>
            </a:r>
            <a:r>
              <a:rPr kumimoji="1" lang="en-US" altLang="zh-CN" sz="1500" dirty="0">
                <a:latin typeface="Times" pitchFamily="2" charset="0"/>
                <a:ea typeface="Microsoft YaHei" panose="020B0503020204020204" pitchFamily="34" charset="-122"/>
              </a:rPr>
              <a:t> of unlabeled samples to guide their learning. </a:t>
            </a:r>
            <a:r>
              <a:rPr kumimoji="1" lang="en-US" altLang="zh-CN" sz="1500" dirty="0" err="1">
                <a:latin typeface="Times" pitchFamily="2" charset="0"/>
                <a:ea typeface="Microsoft YaHei" panose="020B0503020204020204" pitchFamily="34" charset="-122"/>
              </a:rPr>
              <a:t>EntMin</a:t>
            </a:r>
            <a:r>
              <a:rPr kumimoji="1" lang="en-US" altLang="zh-CN" sz="1500" dirty="0">
                <a:latin typeface="Times" pitchFamily="2" charset="0"/>
                <a:ea typeface="Microsoft YaHei" panose="020B0503020204020204" pitchFamily="34" charset="-122"/>
              </a:rPr>
              <a:t> is formulated as</a:t>
            </a:r>
          </a:p>
        </p:txBody>
      </p:sp>
      <p:grpSp>
        <p:nvGrpSpPr>
          <p:cNvPr id="91" name="组合 90">
            <a:extLst>
              <a:ext uri="{FF2B5EF4-FFF2-40B4-BE49-F238E27FC236}">
                <a16:creationId xmlns:a16="http://schemas.microsoft.com/office/drawing/2014/main" id="{2E686354-F73B-CF4C-AA8B-824031779E81}"/>
              </a:ext>
            </a:extLst>
          </p:cNvPr>
          <p:cNvGrpSpPr/>
          <p:nvPr/>
        </p:nvGrpSpPr>
        <p:grpSpPr>
          <a:xfrm>
            <a:off x="891075" y="2445348"/>
            <a:ext cx="4567305" cy="299609"/>
            <a:chOff x="3032309" y="2436661"/>
            <a:chExt cx="4567305" cy="299609"/>
          </a:xfrm>
        </p:grpSpPr>
        <p:pic>
          <p:nvPicPr>
            <p:cNvPr id="3" name="图片 2">
              <a:extLst>
                <a:ext uri="{FF2B5EF4-FFF2-40B4-BE49-F238E27FC236}">
                  <a16:creationId xmlns:a16="http://schemas.microsoft.com/office/drawing/2014/main" id="{0E5639E6-E637-FB4C-AB1B-EA0ED2CF07BC}"/>
                </a:ext>
              </a:extLst>
            </p:cNvPr>
            <p:cNvPicPr>
              <a:picLocks noChangeAspect="1"/>
            </p:cNvPicPr>
            <p:nvPr/>
          </p:nvPicPr>
          <p:blipFill>
            <a:blip r:embed="rId3"/>
            <a:stretch>
              <a:fillRect/>
            </a:stretch>
          </p:blipFill>
          <p:spPr>
            <a:xfrm>
              <a:off x="3032309" y="2436661"/>
              <a:ext cx="2669241" cy="299609"/>
            </a:xfrm>
            <a:prstGeom prst="rect">
              <a:avLst/>
            </a:prstGeom>
          </p:spPr>
        </p:pic>
        <p:pic>
          <p:nvPicPr>
            <p:cNvPr id="11" name="图片 10">
              <a:extLst>
                <a:ext uri="{FF2B5EF4-FFF2-40B4-BE49-F238E27FC236}">
                  <a16:creationId xmlns:a16="http://schemas.microsoft.com/office/drawing/2014/main" id="{FE317690-DBAF-3E43-96B7-2694BB6CE051}"/>
                </a:ext>
              </a:extLst>
            </p:cNvPr>
            <p:cNvPicPr>
              <a:picLocks noChangeAspect="1"/>
            </p:cNvPicPr>
            <p:nvPr/>
          </p:nvPicPr>
          <p:blipFill>
            <a:blip r:embed="rId4"/>
            <a:stretch>
              <a:fillRect/>
            </a:stretch>
          </p:blipFill>
          <p:spPr>
            <a:xfrm>
              <a:off x="5849745" y="2449756"/>
              <a:ext cx="1749869" cy="273417"/>
            </a:xfrm>
            <a:prstGeom prst="rect">
              <a:avLst/>
            </a:prstGeom>
          </p:spPr>
        </p:pic>
      </p:grpSp>
      <p:sp>
        <p:nvSpPr>
          <p:cNvPr id="14" name="文本框 13">
            <a:extLst>
              <a:ext uri="{FF2B5EF4-FFF2-40B4-BE49-F238E27FC236}">
                <a16:creationId xmlns:a16="http://schemas.microsoft.com/office/drawing/2014/main" id="{5CA89DDE-F16C-1F4D-8EDC-3A17635EC4CE}"/>
              </a:ext>
            </a:extLst>
          </p:cNvPr>
          <p:cNvSpPr txBox="1"/>
          <p:nvPr/>
        </p:nvSpPr>
        <p:spPr>
          <a:xfrm>
            <a:off x="270029" y="2818595"/>
            <a:ext cx="8652839" cy="323165"/>
          </a:xfrm>
          <a:prstGeom prst="rect">
            <a:avLst/>
          </a:prstGeom>
          <a:noFill/>
        </p:spPr>
        <p:txBody>
          <a:bodyPr wrap="square" rtlCol="0">
            <a:spAutoFit/>
          </a:bodyPr>
          <a:lstStyle/>
          <a:p>
            <a:r>
              <a:rPr kumimoji="1" lang="en-US" altLang="zh-CN" sz="1500" dirty="0">
                <a:latin typeface="Times" pitchFamily="2" charset="0"/>
                <a:ea typeface="Microsoft YaHei" panose="020B0503020204020204" pitchFamily="34" charset="-122"/>
              </a:rPr>
              <a:t>However, </a:t>
            </a:r>
            <a:r>
              <a:rPr kumimoji="1" lang="en-US" altLang="zh-CN" sz="1500" dirty="0" err="1">
                <a:latin typeface="Times" pitchFamily="2" charset="0"/>
                <a:ea typeface="Microsoft YaHei" panose="020B0503020204020204" pitchFamily="34" charset="-122"/>
              </a:rPr>
              <a:t>EntMin</a:t>
            </a:r>
            <a:r>
              <a:rPr kumimoji="1" lang="en-US" altLang="zh-CN" sz="1500" dirty="0">
                <a:latin typeface="Times" pitchFamily="2" charset="0"/>
                <a:ea typeface="Microsoft YaHei" panose="020B0503020204020204" pitchFamily="34" charset="-122"/>
              </a:rPr>
              <a:t> </a:t>
            </a:r>
            <a:r>
              <a:rPr kumimoji="1" lang="en-US" altLang="zh-CN" sz="1500" b="1" dirty="0">
                <a:solidFill>
                  <a:srgbClr val="FF0000"/>
                </a:solidFill>
                <a:latin typeface="Times" pitchFamily="2" charset="0"/>
                <a:ea typeface="Microsoft YaHei" panose="020B0503020204020204" pitchFamily="34" charset="-122"/>
              </a:rPr>
              <a:t>emphasizes prediction discriminability while neglecting prediction diversity</a:t>
            </a:r>
            <a:r>
              <a:rPr kumimoji="1" lang="en-US" altLang="zh-CN" sz="1500" dirty="0">
                <a:latin typeface="Times" pitchFamily="2" charset="0"/>
                <a:ea typeface="Microsoft YaHei" panose="020B0503020204020204" pitchFamily="34" charset="-122"/>
              </a:rPr>
              <a:t> [1].</a:t>
            </a:r>
          </a:p>
        </p:txBody>
      </p:sp>
      <p:sp>
        <p:nvSpPr>
          <p:cNvPr id="16" name="文本框 15">
            <a:extLst>
              <a:ext uri="{FF2B5EF4-FFF2-40B4-BE49-F238E27FC236}">
                <a16:creationId xmlns:a16="http://schemas.microsoft.com/office/drawing/2014/main" id="{8463E183-6978-0E4E-B908-6266512CAFB6}"/>
              </a:ext>
            </a:extLst>
          </p:cNvPr>
          <p:cNvSpPr txBox="1"/>
          <p:nvPr/>
        </p:nvSpPr>
        <p:spPr>
          <a:xfrm>
            <a:off x="171144" y="4765481"/>
            <a:ext cx="8996760" cy="230832"/>
          </a:xfrm>
          <a:prstGeom prst="rect">
            <a:avLst/>
          </a:prstGeom>
          <a:noFill/>
        </p:spPr>
        <p:txBody>
          <a:bodyPr wrap="square">
            <a:spAutoFit/>
          </a:bodyPr>
          <a:lstStyle/>
          <a:p>
            <a:r>
              <a:rPr lang="en-US" altLang="zh-CN" sz="900" dirty="0">
                <a:latin typeface="Times" pitchFamily="2" charset="0"/>
              </a:rPr>
              <a:t>[1] </a:t>
            </a:r>
            <a:r>
              <a:rPr lang="zh-CN" altLang="en-US" sz="900" dirty="0">
                <a:latin typeface="Times" pitchFamily="2" charset="0"/>
              </a:rPr>
              <a:t>Cui, S., Wang, S., Zhuo, J., Li, L., Huang, Q., and Tian, Q. Towards discriminability and diversity: Batch nuclearnorm maximization under label insufficient situations.</a:t>
            </a:r>
            <a:r>
              <a:rPr lang="en-US" altLang="zh-CN" sz="900" dirty="0">
                <a:latin typeface="Times" pitchFamily="2" charset="0"/>
              </a:rPr>
              <a:t> CVPR 2020.</a:t>
            </a:r>
            <a:endParaRPr lang="zh-CN" altLang="en-US" sz="900" dirty="0">
              <a:latin typeface="Times" pitchFamily="2" charset="0"/>
            </a:endParaRPr>
          </a:p>
        </p:txBody>
      </p:sp>
      <p:grpSp>
        <p:nvGrpSpPr>
          <p:cNvPr id="90" name="组合 89">
            <a:extLst>
              <a:ext uri="{FF2B5EF4-FFF2-40B4-BE49-F238E27FC236}">
                <a16:creationId xmlns:a16="http://schemas.microsoft.com/office/drawing/2014/main" id="{FD187208-63BE-414F-9912-6C411414E01D}"/>
              </a:ext>
            </a:extLst>
          </p:cNvPr>
          <p:cNvGrpSpPr/>
          <p:nvPr/>
        </p:nvGrpSpPr>
        <p:grpSpPr>
          <a:xfrm>
            <a:off x="2849615" y="3197020"/>
            <a:ext cx="3217667" cy="1026817"/>
            <a:chOff x="2855591" y="3108163"/>
            <a:chExt cx="3217667" cy="1026817"/>
          </a:xfrm>
        </p:grpSpPr>
        <p:pic>
          <p:nvPicPr>
            <p:cNvPr id="87" name="图片 86">
              <a:extLst>
                <a:ext uri="{FF2B5EF4-FFF2-40B4-BE49-F238E27FC236}">
                  <a16:creationId xmlns:a16="http://schemas.microsoft.com/office/drawing/2014/main" id="{56587BBD-D1C2-8F41-B39D-B889D0CC20F5}"/>
                </a:ext>
              </a:extLst>
            </p:cNvPr>
            <p:cNvPicPr>
              <a:picLocks noChangeAspect="1"/>
            </p:cNvPicPr>
            <p:nvPr/>
          </p:nvPicPr>
          <p:blipFill>
            <a:blip r:embed="rId5"/>
            <a:stretch>
              <a:fillRect/>
            </a:stretch>
          </p:blipFill>
          <p:spPr>
            <a:xfrm>
              <a:off x="2855591" y="3120208"/>
              <a:ext cx="1314093" cy="1014772"/>
            </a:xfrm>
            <a:prstGeom prst="rect">
              <a:avLst/>
            </a:prstGeom>
          </p:spPr>
        </p:pic>
        <p:pic>
          <p:nvPicPr>
            <p:cNvPr id="88" name="图片 87">
              <a:extLst>
                <a:ext uri="{FF2B5EF4-FFF2-40B4-BE49-F238E27FC236}">
                  <a16:creationId xmlns:a16="http://schemas.microsoft.com/office/drawing/2014/main" id="{A8EEF880-2ABF-C44B-B45B-5005571DE948}"/>
                </a:ext>
              </a:extLst>
            </p:cNvPr>
            <p:cNvPicPr>
              <a:picLocks noChangeAspect="1"/>
            </p:cNvPicPr>
            <p:nvPr/>
          </p:nvPicPr>
          <p:blipFill>
            <a:blip r:embed="rId6"/>
            <a:stretch>
              <a:fillRect/>
            </a:stretch>
          </p:blipFill>
          <p:spPr>
            <a:xfrm>
              <a:off x="4759165" y="3108163"/>
              <a:ext cx="1314093" cy="1014772"/>
            </a:xfrm>
            <a:prstGeom prst="rect">
              <a:avLst/>
            </a:prstGeom>
          </p:spPr>
        </p:pic>
        <p:sp>
          <p:nvSpPr>
            <p:cNvPr id="89" name="右箭头 88">
              <a:extLst>
                <a:ext uri="{FF2B5EF4-FFF2-40B4-BE49-F238E27FC236}">
                  <a16:creationId xmlns:a16="http://schemas.microsoft.com/office/drawing/2014/main" id="{178C905F-A707-9745-A86B-540E27839E66}"/>
                </a:ext>
              </a:extLst>
            </p:cNvPr>
            <p:cNvSpPr/>
            <p:nvPr/>
          </p:nvSpPr>
          <p:spPr>
            <a:xfrm>
              <a:off x="4287234" y="3538546"/>
              <a:ext cx="367418" cy="15400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grpSp>
        <p:nvGrpSpPr>
          <p:cNvPr id="12" name="组合 11">
            <a:extLst>
              <a:ext uri="{FF2B5EF4-FFF2-40B4-BE49-F238E27FC236}">
                <a16:creationId xmlns:a16="http://schemas.microsoft.com/office/drawing/2014/main" id="{E1E6DA92-E964-8D40-B0C5-643BCAD23BF3}"/>
              </a:ext>
            </a:extLst>
          </p:cNvPr>
          <p:cNvGrpSpPr/>
          <p:nvPr/>
        </p:nvGrpSpPr>
        <p:grpSpPr>
          <a:xfrm>
            <a:off x="5458380" y="1450786"/>
            <a:ext cx="2992863" cy="323165"/>
            <a:chOff x="5784952" y="1454439"/>
            <a:chExt cx="2992863" cy="323165"/>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22CEE35E-358B-7843-B750-D5A5D7FDD2D6}"/>
                    </a:ext>
                  </a:extLst>
                </p:cNvPr>
                <p:cNvSpPr txBox="1"/>
                <p:nvPr/>
              </p:nvSpPr>
              <p:spPr>
                <a:xfrm>
                  <a:off x="8133408" y="1510179"/>
                  <a:ext cx="644407"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500" b="0" i="0" smtClean="0">
                            <a:latin typeface="Cambria Math" panose="02040503050406030204" pitchFamily="18" charset="0"/>
                          </a:rPr>
                          <m:t>[1, 0, 0]</m:t>
                        </m:r>
                      </m:oMath>
                    </m:oMathPara>
                  </a14:m>
                  <a:endParaRPr kumimoji="1" lang="zh-CN" altLang="en-US" sz="1500" dirty="0">
                    <a:latin typeface="Times" pitchFamily="2" charset="0"/>
                  </a:endParaRPr>
                </a:p>
              </p:txBody>
            </p:sp>
          </mc:Choice>
          <mc:Fallback xmlns="">
            <p:sp>
              <p:nvSpPr>
                <p:cNvPr id="4" name="文本框 3">
                  <a:extLst>
                    <a:ext uri="{FF2B5EF4-FFF2-40B4-BE49-F238E27FC236}">
                      <a16:creationId xmlns:a16="http://schemas.microsoft.com/office/drawing/2014/main" id="{22CEE35E-358B-7843-B750-D5A5D7FDD2D6}"/>
                    </a:ext>
                  </a:extLst>
                </p:cNvPr>
                <p:cNvSpPr txBox="1">
                  <a:spLocks noRot="1" noChangeAspect="1" noMove="1" noResize="1" noEditPoints="1" noAdjustHandles="1" noChangeArrowheads="1" noChangeShapeType="1" noTextEdit="1"/>
                </p:cNvSpPr>
                <p:nvPr/>
              </p:nvSpPr>
              <p:spPr>
                <a:xfrm>
                  <a:off x="8133408" y="1510179"/>
                  <a:ext cx="644407" cy="230832"/>
                </a:xfrm>
                <a:prstGeom prst="rect">
                  <a:avLst/>
                </a:prstGeom>
                <a:blipFill>
                  <a:blip r:embed="rId7"/>
                  <a:stretch>
                    <a:fillRect l="-9615" r="-9615" b="-36842"/>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968D1532-B0F3-9143-9421-336961BD63F9}"/>
                </a:ext>
              </a:extLst>
            </p:cNvPr>
            <p:cNvSpPr txBox="1"/>
            <p:nvPr/>
          </p:nvSpPr>
          <p:spPr>
            <a:xfrm>
              <a:off x="5784952" y="1454439"/>
              <a:ext cx="2390022" cy="323165"/>
            </a:xfrm>
            <a:prstGeom prst="rect">
              <a:avLst/>
            </a:prstGeom>
            <a:noFill/>
          </p:spPr>
          <p:txBody>
            <a:bodyPr wrap="square" rtlCol="0">
              <a:spAutoFit/>
            </a:bodyPr>
            <a:lstStyle/>
            <a:p>
              <a:r>
                <a:rPr kumimoji="1" lang="en-US" altLang="zh-CN" sz="1500" dirty="0">
                  <a:latin typeface="Times" pitchFamily="2" charset="0"/>
                </a:rPr>
                <a:t>Ground-truth label Encoding:</a:t>
              </a:r>
              <a:endParaRPr kumimoji="1" lang="zh-CN" altLang="en-US" sz="1500" dirty="0">
                <a:latin typeface="Times" pitchFamily="2" charset="0"/>
              </a:endParaRPr>
            </a:p>
          </p:txBody>
        </p:sp>
      </p:grpSp>
      <p:grpSp>
        <p:nvGrpSpPr>
          <p:cNvPr id="21" name="组合 20">
            <a:extLst>
              <a:ext uri="{FF2B5EF4-FFF2-40B4-BE49-F238E27FC236}">
                <a16:creationId xmlns:a16="http://schemas.microsoft.com/office/drawing/2014/main" id="{AD8B48CD-72B6-094A-8E27-BC1FCC3ECCEF}"/>
              </a:ext>
            </a:extLst>
          </p:cNvPr>
          <p:cNvGrpSpPr/>
          <p:nvPr/>
        </p:nvGrpSpPr>
        <p:grpSpPr>
          <a:xfrm>
            <a:off x="5505882" y="2440810"/>
            <a:ext cx="2778944" cy="323165"/>
            <a:chOff x="5856204" y="1460387"/>
            <a:chExt cx="2778944" cy="323165"/>
          </a:xfrm>
        </p:grpSpPr>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9D626C53-C92E-2C4F-B119-B39A825772F3}"/>
                    </a:ext>
                  </a:extLst>
                </p:cNvPr>
                <p:cNvSpPr txBox="1"/>
                <p:nvPr/>
              </p:nvSpPr>
              <p:spPr>
                <a:xfrm>
                  <a:off x="7553121" y="1520605"/>
                  <a:ext cx="1082027"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500" b="0" i="0" smtClean="0">
                            <a:latin typeface="Cambria Math" panose="02040503050406030204" pitchFamily="18" charset="0"/>
                          </a:rPr>
                          <m:t>[0.1, 0.7, 0.2]</m:t>
                        </m:r>
                      </m:oMath>
                    </m:oMathPara>
                  </a14:m>
                  <a:endParaRPr kumimoji="1" lang="zh-CN" altLang="en-US" sz="1500" dirty="0">
                    <a:latin typeface="Times" pitchFamily="2" charset="0"/>
                  </a:endParaRPr>
                </a:p>
              </p:txBody>
            </p:sp>
          </mc:Choice>
          <mc:Fallback xmlns="">
            <p:sp>
              <p:nvSpPr>
                <p:cNvPr id="22" name="文本框 21">
                  <a:extLst>
                    <a:ext uri="{FF2B5EF4-FFF2-40B4-BE49-F238E27FC236}">
                      <a16:creationId xmlns:a16="http://schemas.microsoft.com/office/drawing/2014/main" id="{9D626C53-C92E-2C4F-B119-B39A825772F3}"/>
                    </a:ext>
                  </a:extLst>
                </p:cNvPr>
                <p:cNvSpPr txBox="1">
                  <a:spLocks noRot="1" noChangeAspect="1" noMove="1" noResize="1" noEditPoints="1" noAdjustHandles="1" noChangeArrowheads="1" noChangeShapeType="1" noTextEdit="1"/>
                </p:cNvSpPr>
                <p:nvPr/>
              </p:nvSpPr>
              <p:spPr>
                <a:xfrm>
                  <a:off x="7553121" y="1520605"/>
                  <a:ext cx="1082027" cy="230832"/>
                </a:xfrm>
                <a:prstGeom prst="rect">
                  <a:avLst/>
                </a:prstGeom>
                <a:blipFill>
                  <a:blip r:embed="rId8"/>
                  <a:stretch>
                    <a:fillRect l="-5814" r="-5814" b="-30000"/>
                  </a:stretch>
                </a:blipFill>
              </p:spPr>
              <p:txBody>
                <a:bodyPr/>
                <a:lstStyle/>
                <a:p>
                  <a:r>
                    <a:rPr lang="zh-CN" altLang="en-US">
                      <a:noFill/>
                    </a:rPr>
                    <a:t> </a:t>
                  </a:r>
                </a:p>
              </p:txBody>
            </p:sp>
          </mc:Fallback>
        </mc:AlternateContent>
        <p:sp>
          <p:nvSpPr>
            <p:cNvPr id="23" name="文本框 22">
              <a:extLst>
                <a:ext uri="{FF2B5EF4-FFF2-40B4-BE49-F238E27FC236}">
                  <a16:creationId xmlns:a16="http://schemas.microsoft.com/office/drawing/2014/main" id="{18B794D1-CD55-2648-8FCA-2B3961F2ACE1}"/>
                </a:ext>
              </a:extLst>
            </p:cNvPr>
            <p:cNvSpPr txBox="1"/>
            <p:nvPr/>
          </p:nvSpPr>
          <p:spPr>
            <a:xfrm>
              <a:off x="5856204" y="1460387"/>
              <a:ext cx="1749869" cy="323165"/>
            </a:xfrm>
            <a:prstGeom prst="rect">
              <a:avLst/>
            </a:prstGeom>
            <a:noFill/>
          </p:spPr>
          <p:txBody>
            <a:bodyPr wrap="square" rtlCol="0">
              <a:spAutoFit/>
            </a:bodyPr>
            <a:lstStyle/>
            <a:p>
              <a:r>
                <a:rPr kumimoji="1" lang="en-US" altLang="zh-CN" sz="1500" dirty="0">
                  <a:latin typeface="Times" pitchFamily="2" charset="0"/>
                </a:rPr>
                <a:t>Soft-label Encoding:</a:t>
              </a:r>
              <a:endParaRPr kumimoji="1" lang="zh-CN" altLang="en-US" sz="1500" dirty="0">
                <a:latin typeface="Times" pitchFamily="2" charset="0"/>
              </a:endParaRPr>
            </a:p>
          </p:txBody>
        </p:sp>
      </p:grpSp>
      <p:pic>
        <p:nvPicPr>
          <p:cNvPr id="13" name="图片 12">
            <a:extLst>
              <a:ext uri="{FF2B5EF4-FFF2-40B4-BE49-F238E27FC236}">
                <a16:creationId xmlns:a16="http://schemas.microsoft.com/office/drawing/2014/main" id="{C32B91D1-0630-E743-8212-BAF6DE1BC868}"/>
              </a:ext>
            </a:extLst>
          </p:cNvPr>
          <p:cNvPicPr>
            <a:picLocks noChangeAspect="1"/>
          </p:cNvPicPr>
          <p:nvPr/>
        </p:nvPicPr>
        <p:blipFill>
          <a:blip r:embed="rId9"/>
          <a:stretch>
            <a:fillRect/>
          </a:stretch>
        </p:blipFill>
        <p:spPr>
          <a:xfrm>
            <a:off x="2761047" y="1454321"/>
            <a:ext cx="2581041" cy="287814"/>
          </a:xfrm>
          <a:prstGeom prst="rect">
            <a:avLst/>
          </a:prstGeom>
        </p:spPr>
      </p:pic>
    </p:spTree>
    <p:extLst>
      <p:ext uri="{BB962C8B-B14F-4D97-AF65-F5344CB8AC3E}">
        <p14:creationId xmlns:p14="http://schemas.microsoft.com/office/powerpoint/2010/main" val="424898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blinds(horizontal)">
                                      <p:cBhvr>
                                        <p:cTn id="10" dur="500"/>
                                        <p:tgtEl>
                                          <p:spTgt spid="91"/>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blinds(horizontal)">
                                      <p:cBhvr>
                                        <p:cTn id="18" dur="500"/>
                                        <p:tgtEl>
                                          <p:spTgt spid="14">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blinds(horizontal)">
                                      <p:cBhvr>
                                        <p:cTn id="21" dur="500"/>
                                        <p:tgtEl>
                                          <p:spTgt spid="9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blinds(horizontal)">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2000" dirty="0">
                <a:latin typeface="Times" pitchFamily="2" charset="0"/>
              </a:rPr>
              <a:t>Motivation</a:t>
            </a:r>
            <a:endParaRPr lang="zh-CN" altLang="en-US" sz="2000" dirty="0">
              <a:latin typeface="Times" pitchFamily="2" charset="0"/>
            </a:endParaRPr>
          </a:p>
        </p:txBody>
      </p:sp>
      <p:sp>
        <p:nvSpPr>
          <p:cNvPr id="4" name="文本框 3">
            <a:extLst>
              <a:ext uri="{FF2B5EF4-FFF2-40B4-BE49-F238E27FC236}">
                <a16:creationId xmlns:a16="http://schemas.microsoft.com/office/drawing/2014/main" id="{72C84732-4EE9-9B49-A66B-F8C0696FA48C}"/>
              </a:ext>
            </a:extLst>
          </p:cNvPr>
          <p:cNvSpPr txBox="1"/>
          <p:nvPr/>
        </p:nvSpPr>
        <p:spPr>
          <a:xfrm>
            <a:off x="270033" y="778088"/>
            <a:ext cx="8581119" cy="1246495"/>
          </a:xfrm>
          <a:prstGeom prst="rect">
            <a:avLst/>
          </a:prstGeom>
          <a:noFill/>
        </p:spPr>
        <p:txBody>
          <a:bodyPr wrap="square" rtlCol="0">
            <a:spAutoFit/>
          </a:bodyPr>
          <a:lstStyle/>
          <a:p>
            <a:r>
              <a:rPr kumimoji="1" lang="en-US" altLang="zh-CN" sz="1500" dirty="0">
                <a:latin typeface="Times" pitchFamily="2" charset="0"/>
                <a:ea typeface="Microsoft YaHei" panose="020B0503020204020204" pitchFamily="34" charset="-122"/>
              </a:rPr>
              <a:t>By analyzing the </a:t>
            </a:r>
            <a:r>
              <a:rPr kumimoji="1" lang="en-US" altLang="zh-CN" sz="1500" b="1" dirty="0">
                <a:latin typeface="Times" pitchFamily="2" charset="0"/>
                <a:ea typeface="Microsoft YaHei" panose="020B0503020204020204" pitchFamily="34" charset="-122"/>
              </a:rPr>
              <a:t>ERM’s learning objective</a:t>
            </a:r>
            <a:r>
              <a:rPr kumimoji="1" lang="en-US" altLang="zh-CN" sz="1500" dirty="0">
                <a:latin typeface="Times" pitchFamily="2" charset="0"/>
                <a:ea typeface="Microsoft YaHei" panose="020B0503020204020204" pitchFamily="34" charset="-122"/>
              </a:rPr>
              <a:t>, we find that:</a:t>
            </a:r>
          </a:p>
          <a:p>
            <a:endParaRPr kumimoji="1" lang="en-US" altLang="zh-CN" sz="1500" dirty="0">
              <a:latin typeface="Times" pitchFamily="2" charset="0"/>
              <a:ea typeface="Microsoft YaHei" panose="020B0503020204020204" pitchFamily="34" charset="-122"/>
            </a:endParaRPr>
          </a:p>
          <a:p>
            <a:pPr marL="285750" indent="-285750">
              <a:buFont typeface="Arial" panose="020B0604020202020204" pitchFamily="34" charset="0"/>
              <a:buChar char="•"/>
            </a:pPr>
            <a:r>
              <a:rPr kumimoji="1" lang="en-US" altLang="zh-CN" sz="1500" dirty="0">
                <a:latin typeface="Times" pitchFamily="2" charset="0"/>
                <a:ea typeface="Microsoft YaHei" panose="020B0503020204020204" pitchFamily="34" charset="-122"/>
              </a:rPr>
              <a:t>The </a:t>
            </a:r>
            <a:r>
              <a:rPr kumimoji="1" lang="en-US" altLang="zh-CN" sz="1500" dirty="0">
                <a:solidFill>
                  <a:srgbClr val="00B050"/>
                </a:solidFill>
                <a:latin typeface="Times" pitchFamily="2" charset="0"/>
                <a:ea typeface="Microsoft YaHei" panose="020B0503020204020204" pitchFamily="34" charset="-122"/>
              </a:rPr>
              <a:t>guidance information </a:t>
            </a:r>
            <a:r>
              <a:rPr kumimoji="1" lang="en-US" altLang="zh-CN" sz="1500" dirty="0">
                <a:latin typeface="Times" pitchFamily="2" charset="0"/>
                <a:ea typeface="Microsoft YaHei" panose="020B0503020204020204" pitchFamily="34" charset="-122"/>
              </a:rPr>
              <a:t>of the labeled samples in </a:t>
            </a:r>
            <a:r>
              <a:rPr kumimoji="1" lang="en-US" altLang="zh-CN" sz="1500" dirty="0">
                <a:solidFill>
                  <a:srgbClr val="00B050"/>
                </a:solidFill>
                <a:latin typeface="Times" pitchFamily="2" charset="0"/>
                <a:ea typeface="Microsoft YaHei" panose="020B0503020204020204" pitchFamily="34" charset="-122"/>
              </a:rPr>
              <a:t>a specific category </a:t>
            </a:r>
            <a:r>
              <a:rPr kumimoji="1" lang="en-US" altLang="zh-CN" sz="1500" dirty="0">
                <a:latin typeface="Times" pitchFamily="2" charset="0"/>
                <a:ea typeface="Microsoft YaHei" panose="020B0503020204020204" pitchFamily="34" charset="-122"/>
              </a:rPr>
              <a:t>is the </a:t>
            </a:r>
            <a:r>
              <a:rPr kumimoji="1" lang="en-US" altLang="zh-CN" sz="1500" dirty="0">
                <a:solidFill>
                  <a:srgbClr val="00B050"/>
                </a:solidFill>
                <a:latin typeface="Times" pitchFamily="2" charset="0"/>
                <a:ea typeface="Microsoft YaHei" panose="020B0503020204020204" pitchFamily="34" charset="-122"/>
              </a:rPr>
              <a:t>corresponding label encoding</a:t>
            </a:r>
            <a:r>
              <a:rPr kumimoji="1" lang="en-US" altLang="zh-CN" sz="1500" dirty="0">
                <a:latin typeface="Times" pitchFamily="2" charset="0"/>
                <a:ea typeface="Microsoft YaHei" panose="020B0503020204020204" pitchFamily="34" charset="-122"/>
              </a:rPr>
              <a:t>. </a:t>
            </a:r>
          </a:p>
          <a:p>
            <a:pPr marL="285750" indent="-285750">
              <a:buFont typeface="Arial" panose="020B0604020202020204" pitchFamily="34" charset="0"/>
              <a:buChar char="•"/>
            </a:pPr>
            <a:r>
              <a:rPr kumimoji="1" lang="en-US" altLang="zh-CN" sz="1500" dirty="0">
                <a:latin typeface="Times" pitchFamily="2" charset="0"/>
                <a:ea typeface="Microsoft YaHei" panose="020B0503020204020204" pitchFamily="34" charset="-122"/>
              </a:rPr>
              <a:t>There</a:t>
            </a:r>
            <a:r>
              <a:rPr kumimoji="1" lang="zh-CN" altLang="en-US" sz="1500" dirty="0">
                <a:latin typeface="Times" pitchFamily="2" charset="0"/>
                <a:ea typeface="Microsoft YaHei" panose="020B0503020204020204" pitchFamily="34" charset="-122"/>
              </a:rPr>
              <a:t> </a:t>
            </a:r>
            <a:r>
              <a:rPr kumimoji="1" lang="en-US" altLang="zh-CN" sz="1500" dirty="0">
                <a:latin typeface="Times" pitchFamily="2" charset="0"/>
                <a:ea typeface="Microsoft YaHei" panose="020B0503020204020204" pitchFamily="34" charset="-122"/>
              </a:rPr>
              <a:t>is a </a:t>
            </a:r>
            <a:r>
              <a:rPr kumimoji="1" lang="en-US" altLang="zh-CN" sz="1500" dirty="0">
                <a:solidFill>
                  <a:srgbClr val="00B050"/>
                </a:solidFill>
                <a:latin typeface="Times" pitchFamily="2" charset="0"/>
                <a:ea typeface="Microsoft YaHei" panose="020B0503020204020204" pitchFamily="34" charset="-122"/>
              </a:rPr>
              <a:t>one-to-one correspondence </a:t>
            </a:r>
            <a:r>
              <a:rPr kumimoji="1" lang="en-US" altLang="zh-CN" sz="1500" dirty="0">
                <a:latin typeface="Times" pitchFamily="2" charset="0"/>
                <a:ea typeface="Microsoft YaHei" panose="020B0503020204020204" pitchFamily="34" charset="-122"/>
              </a:rPr>
              <a:t>between </a:t>
            </a:r>
            <a:r>
              <a:rPr kumimoji="1" lang="en-US" altLang="zh-CN" sz="1500" dirty="0">
                <a:solidFill>
                  <a:srgbClr val="00B050"/>
                </a:solidFill>
                <a:latin typeface="Times" pitchFamily="2" charset="0"/>
                <a:ea typeface="Microsoft YaHei" panose="020B0503020204020204" pitchFamily="34" charset="-122"/>
              </a:rPr>
              <a:t>label encoding </a:t>
            </a:r>
            <a:r>
              <a:rPr kumimoji="1" lang="en-US" altLang="zh-CN" sz="1500" dirty="0">
                <a:latin typeface="Times" pitchFamily="2" charset="0"/>
                <a:ea typeface="Microsoft YaHei" panose="020B0503020204020204" pitchFamily="34" charset="-122"/>
              </a:rPr>
              <a:t>and </a:t>
            </a:r>
            <a:r>
              <a:rPr kumimoji="1" lang="en-US" altLang="zh-CN" sz="1500" dirty="0">
                <a:solidFill>
                  <a:srgbClr val="00B050"/>
                </a:solidFill>
                <a:latin typeface="Times" pitchFamily="2" charset="0"/>
                <a:ea typeface="Microsoft YaHei" panose="020B0503020204020204" pitchFamily="34" charset="-122"/>
              </a:rPr>
              <a:t>category</a:t>
            </a:r>
            <a:r>
              <a:rPr kumimoji="1" lang="en-US" altLang="zh-CN" sz="1500" dirty="0">
                <a:latin typeface="Times" pitchFamily="2" charset="0"/>
                <a:ea typeface="Microsoft YaHei" panose="020B0503020204020204" pitchFamily="34" charset="-122"/>
              </a:rPr>
              <a:t>. </a:t>
            </a:r>
          </a:p>
        </p:txBody>
      </p:sp>
      <p:pic>
        <p:nvPicPr>
          <p:cNvPr id="6" name="图片 5">
            <a:extLst>
              <a:ext uri="{FF2B5EF4-FFF2-40B4-BE49-F238E27FC236}">
                <a16:creationId xmlns:a16="http://schemas.microsoft.com/office/drawing/2014/main" id="{39774C5E-6C40-4B4D-96D9-FB8C83CAD431}"/>
              </a:ext>
            </a:extLst>
          </p:cNvPr>
          <p:cNvPicPr>
            <a:picLocks noChangeAspect="1"/>
          </p:cNvPicPr>
          <p:nvPr/>
        </p:nvPicPr>
        <p:blipFill rotWithShape="1">
          <a:blip r:embed="rId3"/>
          <a:srcRect r="60141" b="16613"/>
          <a:stretch/>
        </p:blipFill>
        <p:spPr>
          <a:xfrm>
            <a:off x="2406620" y="3019566"/>
            <a:ext cx="4307943" cy="1819655"/>
          </a:xfrm>
          <a:prstGeom prst="rect">
            <a:avLst/>
          </a:prstGeom>
        </p:spPr>
      </p:pic>
      <p:sp>
        <p:nvSpPr>
          <p:cNvPr id="8" name="文本框 7">
            <a:extLst>
              <a:ext uri="{FF2B5EF4-FFF2-40B4-BE49-F238E27FC236}">
                <a16:creationId xmlns:a16="http://schemas.microsoft.com/office/drawing/2014/main" id="{71C7E6F1-D920-5945-B256-23FEF3833B5C}"/>
              </a:ext>
            </a:extLst>
          </p:cNvPr>
          <p:cNvSpPr txBox="1"/>
          <p:nvPr/>
        </p:nvSpPr>
        <p:spPr>
          <a:xfrm>
            <a:off x="248568" y="2312680"/>
            <a:ext cx="8646863" cy="323165"/>
          </a:xfrm>
          <a:prstGeom prst="rect">
            <a:avLst/>
          </a:prstGeom>
          <a:noFill/>
        </p:spPr>
        <p:txBody>
          <a:bodyPr wrap="square">
            <a:spAutoFit/>
          </a:bodyPr>
          <a:lstStyle/>
          <a:p>
            <a:r>
              <a:rPr kumimoji="1" lang="en-US" altLang="zh-CN" sz="1500" b="1" dirty="0">
                <a:latin typeface="Times" pitchFamily="2" charset="0"/>
                <a:ea typeface="Microsoft YaHei" panose="020B0503020204020204" pitchFamily="34" charset="-122"/>
              </a:rPr>
              <a:t>Accordingly, those </a:t>
            </a:r>
            <a:r>
              <a:rPr kumimoji="1" lang="en-US" altLang="zh-CN" sz="1500" b="1" dirty="0">
                <a:solidFill>
                  <a:srgbClr val="00B050"/>
                </a:solidFill>
                <a:latin typeface="Times" pitchFamily="2" charset="0"/>
                <a:ea typeface="Microsoft YaHei" panose="020B0503020204020204" pitchFamily="34" charset="-122"/>
              </a:rPr>
              <a:t>label encodings </a:t>
            </a:r>
            <a:r>
              <a:rPr kumimoji="1" lang="en-US" altLang="zh-CN" sz="1500" b="1" dirty="0">
                <a:latin typeface="Times" pitchFamily="2" charset="0"/>
                <a:ea typeface="Microsoft YaHei" panose="020B0503020204020204" pitchFamily="34" charset="-122"/>
              </a:rPr>
              <a:t>remain available for </a:t>
            </a:r>
            <a:r>
              <a:rPr kumimoji="1" lang="en-US" altLang="zh-CN" sz="1500" b="1" dirty="0">
                <a:solidFill>
                  <a:srgbClr val="00B050"/>
                </a:solidFill>
                <a:latin typeface="Times" pitchFamily="2" charset="0"/>
                <a:ea typeface="Microsoft YaHei" panose="020B0503020204020204" pitchFamily="34" charset="-122"/>
              </a:rPr>
              <a:t>unlabeled samples </a:t>
            </a:r>
            <a:r>
              <a:rPr kumimoji="1" lang="en-US" altLang="zh-CN" sz="1500" b="1" dirty="0">
                <a:latin typeface="Times" pitchFamily="2" charset="0"/>
                <a:ea typeface="Microsoft YaHei" panose="020B0503020204020204" pitchFamily="34" charset="-122"/>
              </a:rPr>
              <a:t>!!!</a:t>
            </a:r>
            <a:endParaRPr lang="en-US" altLang="zh-CN" sz="1500" b="1" i="0" dirty="0">
              <a:effectLst/>
              <a:latin typeface="Times" pitchFamily="2" charset="0"/>
            </a:endParaRPr>
          </a:p>
        </p:txBody>
      </p:sp>
      <p:grpSp>
        <p:nvGrpSpPr>
          <p:cNvPr id="2" name="组合 1">
            <a:extLst>
              <a:ext uri="{FF2B5EF4-FFF2-40B4-BE49-F238E27FC236}">
                <a16:creationId xmlns:a16="http://schemas.microsoft.com/office/drawing/2014/main" id="{E38E7A43-82FC-FB4D-8B45-40698B7ADF79}"/>
              </a:ext>
            </a:extLst>
          </p:cNvPr>
          <p:cNvGrpSpPr/>
          <p:nvPr/>
        </p:nvGrpSpPr>
        <p:grpSpPr>
          <a:xfrm>
            <a:off x="7223806" y="3366673"/>
            <a:ext cx="1021976" cy="998739"/>
            <a:chOff x="7259432" y="3517190"/>
            <a:chExt cx="1021976" cy="998739"/>
          </a:xfrm>
        </p:grpSpPr>
        <p:pic>
          <p:nvPicPr>
            <p:cNvPr id="9" name="图片 8">
              <a:extLst>
                <a:ext uri="{FF2B5EF4-FFF2-40B4-BE49-F238E27FC236}">
                  <a16:creationId xmlns:a16="http://schemas.microsoft.com/office/drawing/2014/main" id="{A1E8DEB5-5616-8C45-BFD2-D9AAB1B44B66}"/>
                </a:ext>
              </a:extLst>
            </p:cNvPr>
            <p:cNvPicPr>
              <a:picLocks noChangeAspect="1"/>
            </p:cNvPicPr>
            <p:nvPr/>
          </p:nvPicPr>
          <p:blipFill rotWithShape="1">
            <a:blip r:embed="rId3"/>
            <a:srcRect l="40916" t="58285" r="49628" b="34818"/>
            <a:stretch/>
          </p:blipFill>
          <p:spPr>
            <a:xfrm>
              <a:off x="7259432" y="4365412"/>
              <a:ext cx="1021976" cy="150517"/>
            </a:xfrm>
            <a:prstGeom prst="rect">
              <a:avLst/>
            </a:prstGeom>
          </p:spPr>
        </p:pic>
        <p:pic>
          <p:nvPicPr>
            <p:cNvPr id="7" name="图片 6">
              <a:extLst>
                <a:ext uri="{FF2B5EF4-FFF2-40B4-BE49-F238E27FC236}">
                  <a16:creationId xmlns:a16="http://schemas.microsoft.com/office/drawing/2014/main" id="{C6D2CF58-23F5-F04A-8868-04D1C9F986A2}"/>
                </a:ext>
              </a:extLst>
            </p:cNvPr>
            <p:cNvPicPr>
              <a:picLocks noChangeAspect="1"/>
            </p:cNvPicPr>
            <p:nvPr/>
          </p:nvPicPr>
          <p:blipFill rotWithShape="1">
            <a:blip r:embed="rId3"/>
            <a:srcRect l="40915" t="16980" r="50486" b="45241"/>
            <a:stretch/>
          </p:blipFill>
          <p:spPr>
            <a:xfrm>
              <a:off x="7305779" y="3517190"/>
              <a:ext cx="929282" cy="824406"/>
            </a:xfrm>
            <a:prstGeom prst="rect">
              <a:avLst/>
            </a:prstGeom>
          </p:spPr>
        </p:pic>
      </p:grpSp>
    </p:spTree>
    <p:extLst>
      <p:ext uri="{BB962C8B-B14F-4D97-AF65-F5344CB8AC3E}">
        <p14:creationId xmlns:p14="http://schemas.microsoft.com/office/powerpoint/2010/main" val="129764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2000" dirty="0">
                <a:latin typeface="Times" pitchFamily="2" charset="0"/>
              </a:rPr>
              <a:t>Motivation</a:t>
            </a:r>
            <a:endParaRPr lang="zh-CN" altLang="en-US" sz="2000" dirty="0">
              <a:latin typeface="Times" pitchFamily="2" charset="0"/>
            </a:endParaRPr>
          </a:p>
        </p:txBody>
      </p:sp>
      <p:sp>
        <p:nvSpPr>
          <p:cNvPr id="4" name="文本框 3">
            <a:extLst>
              <a:ext uri="{FF2B5EF4-FFF2-40B4-BE49-F238E27FC236}">
                <a16:creationId xmlns:a16="http://schemas.microsoft.com/office/drawing/2014/main" id="{72C84732-4EE9-9B49-A66B-F8C0696FA48C}"/>
              </a:ext>
            </a:extLst>
          </p:cNvPr>
          <p:cNvSpPr txBox="1"/>
          <p:nvPr/>
        </p:nvSpPr>
        <p:spPr>
          <a:xfrm>
            <a:off x="270033" y="778088"/>
            <a:ext cx="8646863" cy="323165"/>
          </a:xfrm>
          <a:prstGeom prst="rect">
            <a:avLst/>
          </a:prstGeom>
          <a:noFill/>
        </p:spPr>
        <p:txBody>
          <a:bodyPr wrap="square" rtlCol="0">
            <a:spAutoFit/>
          </a:bodyPr>
          <a:lstStyle/>
          <a:p>
            <a:r>
              <a:rPr kumimoji="1" lang="en-US" altLang="zh-CN" sz="1500" dirty="0">
                <a:latin typeface="Times" pitchFamily="2" charset="0"/>
                <a:ea typeface="Microsoft YaHei" panose="020B0503020204020204" pitchFamily="34" charset="-122"/>
              </a:rPr>
              <a:t>How to </a:t>
            </a:r>
            <a:r>
              <a:rPr kumimoji="1" lang="en-US" altLang="zh-CN" sz="1500" dirty="0">
                <a:solidFill>
                  <a:srgbClr val="FF0000"/>
                </a:solidFill>
                <a:latin typeface="Times" pitchFamily="2" charset="0"/>
                <a:ea typeface="Microsoft YaHei" panose="020B0503020204020204" pitchFamily="34" charset="-122"/>
              </a:rPr>
              <a:t>utilize the label encodings </a:t>
            </a:r>
            <a:r>
              <a:rPr kumimoji="1" lang="en-US" altLang="zh-CN" sz="1500" dirty="0">
                <a:latin typeface="Times" pitchFamily="2" charset="0"/>
                <a:ea typeface="Microsoft YaHei" panose="020B0503020204020204" pitchFamily="34" charset="-122"/>
              </a:rPr>
              <a:t>to supervise the learning of </a:t>
            </a:r>
            <a:r>
              <a:rPr kumimoji="1" lang="en-US" altLang="zh-CN" sz="1500" dirty="0">
                <a:solidFill>
                  <a:srgbClr val="FF0000"/>
                </a:solidFill>
                <a:latin typeface="Times" pitchFamily="2" charset="0"/>
                <a:ea typeface="Microsoft YaHei" panose="020B0503020204020204" pitchFamily="34" charset="-122"/>
              </a:rPr>
              <a:t>unlabeled samples</a:t>
            </a:r>
            <a:r>
              <a:rPr kumimoji="1" lang="en-US" altLang="zh-CN" sz="1500" dirty="0">
                <a:latin typeface="Times" pitchFamily="2" charset="0"/>
                <a:ea typeface="Microsoft YaHei" panose="020B0503020204020204" pitchFamily="34" charset="-122"/>
              </a:rPr>
              <a:t>?</a:t>
            </a:r>
          </a:p>
        </p:txBody>
      </p:sp>
      <p:pic>
        <p:nvPicPr>
          <p:cNvPr id="6" name="图片 5">
            <a:extLst>
              <a:ext uri="{FF2B5EF4-FFF2-40B4-BE49-F238E27FC236}">
                <a16:creationId xmlns:a16="http://schemas.microsoft.com/office/drawing/2014/main" id="{39774C5E-6C40-4B4D-96D9-FB8C83CAD431}"/>
              </a:ext>
            </a:extLst>
          </p:cNvPr>
          <p:cNvPicPr>
            <a:picLocks noChangeAspect="1"/>
          </p:cNvPicPr>
          <p:nvPr/>
        </p:nvPicPr>
        <p:blipFill rotWithShape="1">
          <a:blip r:embed="rId3"/>
          <a:srcRect l="40419" b="16613"/>
          <a:stretch/>
        </p:blipFill>
        <p:spPr>
          <a:xfrm>
            <a:off x="359482" y="2849300"/>
            <a:ext cx="5948818" cy="1680979"/>
          </a:xfrm>
          <a:prstGeom prst="rect">
            <a:avLst/>
          </a:prstGeom>
        </p:spPr>
      </p:pic>
      <p:sp>
        <p:nvSpPr>
          <p:cNvPr id="10" name="文本框 9">
            <a:extLst>
              <a:ext uri="{FF2B5EF4-FFF2-40B4-BE49-F238E27FC236}">
                <a16:creationId xmlns:a16="http://schemas.microsoft.com/office/drawing/2014/main" id="{5A09854A-2B66-6A4A-B7DB-DA507DD785FC}"/>
              </a:ext>
            </a:extLst>
          </p:cNvPr>
          <p:cNvSpPr txBox="1"/>
          <p:nvPr/>
        </p:nvSpPr>
        <p:spPr>
          <a:xfrm>
            <a:off x="270033" y="2351798"/>
            <a:ext cx="8707712" cy="323165"/>
          </a:xfrm>
          <a:prstGeom prst="rect">
            <a:avLst/>
          </a:prstGeom>
          <a:noFill/>
        </p:spPr>
        <p:txBody>
          <a:bodyPr wrap="square">
            <a:spAutoFit/>
          </a:bodyPr>
          <a:lstStyle/>
          <a:p>
            <a:r>
              <a:rPr lang="en-US" altLang="zh-CN" sz="1500" dirty="0">
                <a:latin typeface="Times" pitchFamily="2" charset="0"/>
              </a:rPr>
              <a:t>Using </a:t>
            </a:r>
            <a:r>
              <a:rPr lang="zh-CN" altLang="en-US" sz="1500" dirty="0">
                <a:latin typeface="Times" pitchFamily="2" charset="0"/>
              </a:rPr>
              <a:t>the </a:t>
            </a:r>
            <a:r>
              <a:rPr lang="zh-CN" altLang="en-US" sz="1500" b="1" dirty="0">
                <a:solidFill>
                  <a:srgbClr val="00B050"/>
                </a:solidFill>
                <a:latin typeface="Times" pitchFamily="2" charset="0"/>
              </a:rPr>
              <a:t>predicted category distribution </a:t>
            </a:r>
            <a:r>
              <a:rPr lang="en-US" altLang="zh-CN" sz="1500" dirty="0">
                <a:latin typeface="Times" pitchFamily="2" charset="0"/>
              </a:rPr>
              <a:t>of unlabeled samples to </a:t>
            </a:r>
            <a:r>
              <a:rPr lang="en-US" altLang="zh-CN" sz="1500" b="1" dirty="0">
                <a:latin typeface="Times" pitchFamily="2" charset="0"/>
              </a:rPr>
              <a:t>estimate label encodings </a:t>
            </a:r>
            <a:r>
              <a:rPr lang="en-US" altLang="zh-CN" sz="1500" dirty="0">
                <a:latin typeface="Times" pitchFamily="2" charset="0"/>
              </a:rPr>
              <a:t>in all categories.</a:t>
            </a:r>
            <a:endParaRPr lang="zh-CN" altLang="en-US" sz="1500" dirty="0">
              <a:latin typeface="Times" pitchFamily="2" charset="0"/>
            </a:endParaRPr>
          </a:p>
        </p:txBody>
      </p:sp>
      <p:grpSp>
        <p:nvGrpSpPr>
          <p:cNvPr id="15" name="组合 14">
            <a:extLst>
              <a:ext uri="{FF2B5EF4-FFF2-40B4-BE49-F238E27FC236}">
                <a16:creationId xmlns:a16="http://schemas.microsoft.com/office/drawing/2014/main" id="{C943C054-D59A-AD4D-BD21-33F7529925E9}"/>
              </a:ext>
            </a:extLst>
          </p:cNvPr>
          <p:cNvGrpSpPr/>
          <p:nvPr/>
        </p:nvGrpSpPr>
        <p:grpSpPr>
          <a:xfrm>
            <a:off x="1151905" y="1234697"/>
            <a:ext cx="3680177" cy="1016628"/>
            <a:chOff x="2149433" y="1182406"/>
            <a:chExt cx="3680177" cy="1016628"/>
          </a:xfrm>
        </p:grpSpPr>
        <p:grpSp>
          <p:nvGrpSpPr>
            <p:cNvPr id="7" name="组合 6">
              <a:extLst>
                <a:ext uri="{FF2B5EF4-FFF2-40B4-BE49-F238E27FC236}">
                  <a16:creationId xmlns:a16="http://schemas.microsoft.com/office/drawing/2014/main" id="{3D5AB165-6154-AA44-A604-4B2506CDF4E2}"/>
                </a:ext>
              </a:extLst>
            </p:cNvPr>
            <p:cNvGrpSpPr/>
            <p:nvPr/>
          </p:nvGrpSpPr>
          <p:grpSpPr>
            <a:xfrm>
              <a:off x="4807634" y="1200295"/>
              <a:ext cx="1021976" cy="998739"/>
              <a:chOff x="7259432" y="3517190"/>
              <a:chExt cx="1021976" cy="998739"/>
            </a:xfrm>
          </p:grpSpPr>
          <p:pic>
            <p:nvPicPr>
              <p:cNvPr id="8" name="图片 7">
                <a:extLst>
                  <a:ext uri="{FF2B5EF4-FFF2-40B4-BE49-F238E27FC236}">
                    <a16:creationId xmlns:a16="http://schemas.microsoft.com/office/drawing/2014/main" id="{E95C9675-2716-4641-ACC6-1682EA69834B}"/>
                  </a:ext>
                </a:extLst>
              </p:cNvPr>
              <p:cNvPicPr>
                <a:picLocks noChangeAspect="1"/>
              </p:cNvPicPr>
              <p:nvPr/>
            </p:nvPicPr>
            <p:blipFill rotWithShape="1">
              <a:blip r:embed="rId3"/>
              <a:srcRect l="40916" t="58285" r="49628" b="34818"/>
              <a:stretch/>
            </p:blipFill>
            <p:spPr>
              <a:xfrm>
                <a:off x="7259432" y="4365412"/>
                <a:ext cx="1021976" cy="150517"/>
              </a:xfrm>
              <a:prstGeom prst="rect">
                <a:avLst/>
              </a:prstGeom>
            </p:spPr>
          </p:pic>
          <p:pic>
            <p:nvPicPr>
              <p:cNvPr id="9" name="图片 8">
                <a:extLst>
                  <a:ext uri="{FF2B5EF4-FFF2-40B4-BE49-F238E27FC236}">
                    <a16:creationId xmlns:a16="http://schemas.microsoft.com/office/drawing/2014/main" id="{5358B591-E222-0D4B-86B4-9D243A3D9454}"/>
                  </a:ext>
                </a:extLst>
              </p:cNvPr>
              <p:cNvPicPr>
                <a:picLocks noChangeAspect="1"/>
              </p:cNvPicPr>
              <p:nvPr/>
            </p:nvPicPr>
            <p:blipFill rotWithShape="1">
              <a:blip r:embed="rId3"/>
              <a:srcRect l="40915" t="16980" r="50486" b="45241"/>
              <a:stretch/>
            </p:blipFill>
            <p:spPr>
              <a:xfrm>
                <a:off x="7305779" y="3517190"/>
                <a:ext cx="929282" cy="824406"/>
              </a:xfrm>
              <a:prstGeom prst="rect">
                <a:avLst/>
              </a:prstGeom>
            </p:spPr>
          </p:pic>
        </p:grpSp>
        <p:grpSp>
          <p:nvGrpSpPr>
            <p:cNvPr id="12" name="组合 11">
              <a:extLst>
                <a:ext uri="{FF2B5EF4-FFF2-40B4-BE49-F238E27FC236}">
                  <a16:creationId xmlns:a16="http://schemas.microsoft.com/office/drawing/2014/main" id="{8DF9D51D-1C30-8A4B-A66F-0A3A5B417D80}"/>
                </a:ext>
              </a:extLst>
            </p:cNvPr>
            <p:cNvGrpSpPr/>
            <p:nvPr/>
          </p:nvGrpSpPr>
          <p:grpSpPr>
            <a:xfrm>
              <a:off x="2149433" y="1182406"/>
              <a:ext cx="1632680" cy="942764"/>
              <a:chOff x="2167246" y="1101253"/>
              <a:chExt cx="1632680" cy="942764"/>
            </a:xfrm>
          </p:grpSpPr>
          <p:pic>
            <p:nvPicPr>
              <p:cNvPr id="3" name="图片 2">
                <a:extLst>
                  <a:ext uri="{FF2B5EF4-FFF2-40B4-BE49-F238E27FC236}">
                    <a16:creationId xmlns:a16="http://schemas.microsoft.com/office/drawing/2014/main" id="{C771A46A-0B35-8C44-B112-3275010FB8C3}"/>
                  </a:ext>
                </a:extLst>
              </p:cNvPr>
              <p:cNvPicPr>
                <a:picLocks noChangeAspect="1"/>
              </p:cNvPicPr>
              <p:nvPr/>
            </p:nvPicPr>
            <p:blipFill>
              <a:blip r:embed="rId4"/>
              <a:stretch>
                <a:fillRect/>
              </a:stretch>
            </p:blipFill>
            <p:spPr>
              <a:xfrm>
                <a:off x="2231229" y="1101253"/>
                <a:ext cx="1568697" cy="942764"/>
              </a:xfrm>
              <a:prstGeom prst="rect">
                <a:avLst/>
              </a:prstGeom>
            </p:spPr>
          </p:pic>
          <p:sp>
            <p:nvSpPr>
              <p:cNvPr id="11" name="矩形 10">
                <a:extLst>
                  <a:ext uri="{FF2B5EF4-FFF2-40B4-BE49-F238E27FC236}">
                    <a16:creationId xmlns:a16="http://schemas.microsoft.com/office/drawing/2014/main" id="{922E36B9-B9F9-1345-AA87-276F6AEA1D84}"/>
                  </a:ext>
                </a:extLst>
              </p:cNvPr>
              <p:cNvSpPr/>
              <p:nvPr/>
            </p:nvSpPr>
            <p:spPr>
              <a:xfrm>
                <a:off x="2167246" y="1454804"/>
                <a:ext cx="243445" cy="476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3" name="文本框 12">
              <a:extLst>
                <a:ext uri="{FF2B5EF4-FFF2-40B4-BE49-F238E27FC236}">
                  <a16:creationId xmlns:a16="http://schemas.microsoft.com/office/drawing/2014/main" id="{B3D8F541-9BEC-6442-849F-E851E10A70EA}"/>
                </a:ext>
              </a:extLst>
            </p:cNvPr>
            <p:cNvSpPr txBox="1"/>
            <p:nvPr/>
          </p:nvSpPr>
          <p:spPr>
            <a:xfrm>
              <a:off x="3572411" y="1396813"/>
              <a:ext cx="1189749" cy="323165"/>
            </a:xfrm>
            <a:prstGeom prst="rect">
              <a:avLst/>
            </a:prstGeom>
            <a:noFill/>
          </p:spPr>
          <p:txBody>
            <a:bodyPr wrap="none" rtlCol="0">
              <a:spAutoFit/>
            </a:bodyPr>
            <a:lstStyle/>
            <a:p>
              <a:r>
                <a:rPr kumimoji="1" lang="en-US" altLang="zh-CN" sz="1500" b="1" dirty="0">
                  <a:solidFill>
                    <a:srgbClr val="FF0000"/>
                  </a:solidFill>
                  <a:latin typeface="Times" pitchFamily="2" charset="0"/>
                </a:rPr>
                <a:t>How to use?</a:t>
              </a:r>
              <a:endParaRPr kumimoji="1" lang="zh-CN" altLang="en-US" sz="1500" b="1" dirty="0">
                <a:solidFill>
                  <a:srgbClr val="FF0000"/>
                </a:solidFill>
                <a:latin typeface="Times" pitchFamily="2" charset="0"/>
              </a:endParaRPr>
            </a:p>
          </p:txBody>
        </p:sp>
        <p:sp>
          <p:nvSpPr>
            <p:cNvPr id="14" name="右箭头 13">
              <a:extLst>
                <a:ext uri="{FF2B5EF4-FFF2-40B4-BE49-F238E27FC236}">
                  <a16:creationId xmlns:a16="http://schemas.microsoft.com/office/drawing/2014/main" id="{51EC150A-1948-F641-9D00-2DCD55E7A260}"/>
                </a:ext>
              </a:extLst>
            </p:cNvPr>
            <p:cNvSpPr/>
            <p:nvPr/>
          </p:nvSpPr>
          <p:spPr>
            <a:xfrm>
              <a:off x="3709310" y="1675295"/>
              <a:ext cx="843148" cy="18986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7" name="文本框 16">
            <a:extLst>
              <a:ext uri="{FF2B5EF4-FFF2-40B4-BE49-F238E27FC236}">
                <a16:creationId xmlns:a16="http://schemas.microsoft.com/office/drawing/2014/main" id="{194ED2C7-F2DD-3140-BB33-DFFE52E5E604}"/>
              </a:ext>
            </a:extLst>
          </p:cNvPr>
          <p:cNvSpPr txBox="1"/>
          <p:nvPr/>
        </p:nvSpPr>
        <p:spPr>
          <a:xfrm>
            <a:off x="5123627" y="1465922"/>
            <a:ext cx="3606641" cy="553998"/>
          </a:xfrm>
          <a:prstGeom prst="rect">
            <a:avLst/>
          </a:prstGeom>
          <a:noFill/>
        </p:spPr>
        <p:txBody>
          <a:bodyPr wrap="square">
            <a:spAutoFit/>
          </a:bodyPr>
          <a:lstStyle/>
          <a:p>
            <a:r>
              <a:rPr lang="en-US" altLang="zh-CN" sz="1500" b="1" dirty="0">
                <a:latin typeface="Times" pitchFamily="2" charset="0"/>
              </a:rPr>
              <a:t>Using unlabeled samples to </a:t>
            </a:r>
            <a:r>
              <a:rPr lang="en-US" altLang="zh-CN" sz="1500" b="1" dirty="0">
                <a:solidFill>
                  <a:srgbClr val="00B050"/>
                </a:solidFill>
                <a:latin typeface="Times" pitchFamily="2" charset="0"/>
              </a:rPr>
              <a:t>estimate label encoding of each category</a:t>
            </a:r>
            <a:r>
              <a:rPr lang="en-US" altLang="zh-CN" sz="1500" b="1" dirty="0">
                <a:latin typeface="Times" pitchFamily="2" charset="0"/>
              </a:rPr>
              <a:t> !</a:t>
            </a:r>
          </a:p>
        </p:txBody>
      </p:sp>
      <p:pic>
        <p:nvPicPr>
          <p:cNvPr id="27" name="图片 26">
            <a:extLst>
              <a:ext uri="{FF2B5EF4-FFF2-40B4-BE49-F238E27FC236}">
                <a16:creationId xmlns:a16="http://schemas.microsoft.com/office/drawing/2014/main" id="{5FC9DCAA-1270-7B46-A364-F7C0E96154E6}"/>
              </a:ext>
            </a:extLst>
          </p:cNvPr>
          <p:cNvPicPr>
            <a:picLocks noChangeAspect="1"/>
          </p:cNvPicPr>
          <p:nvPr/>
        </p:nvPicPr>
        <p:blipFill>
          <a:blip r:embed="rId5"/>
          <a:stretch>
            <a:fillRect/>
          </a:stretch>
        </p:blipFill>
        <p:spPr>
          <a:xfrm>
            <a:off x="6572262" y="2856816"/>
            <a:ext cx="2344634" cy="1401752"/>
          </a:xfrm>
          <a:prstGeom prst="rect">
            <a:avLst/>
          </a:prstGeom>
        </p:spPr>
      </p:pic>
    </p:spTree>
    <p:extLst>
      <p:ext uri="{BB962C8B-B14F-4D97-AF65-F5344CB8AC3E}">
        <p14:creationId xmlns:p14="http://schemas.microsoft.com/office/powerpoint/2010/main" val="206938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98C7ECE-AE67-1F4B-A7C4-B24499388C28}"/>
              </a:ext>
            </a:extLst>
          </p:cNvPr>
          <p:cNvPicPr>
            <a:picLocks noChangeAspect="1"/>
          </p:cNvPicPr>
          <p:nvPr/>
        </p:nvPicPr>
        <p:blipFill>
          <a:blip r:embed="rId3"/>
          <a:stretch>
            <a:fillRect/>
          </a:stretch>
        </p:blipFill>
        <p:spPr>
          <a:xfrm>
            <a:off x="347727" y="1599043"/>
            <a:ext cx="6555078" cy="2041358"/>
          </a:xfrm>
          <a:prstGeom prst="rect">
            <a:avLst/>
          </a:prstGeom>
        </p:spPr>
      </p:pic>
      <p:sp>
        <p:nvSpPr>
          <p:cNvPr id="5" name="标题 4"/>
          <p:cNvSpPr>
            <a:spLocks noGrp="1"/>
          </p:cNvSpPr>
          <p:nvPr>
            <p:ph type="title"/>
          </p:nvPr>
        </p:nvSpPr>
        <p:spPr/>
        <p:txBody>
          <a:bodyPr>
            <a:normAutofit/>
          </a:bodyPr>
          <a:lstStyle/>
          <a:p>
            <a:r>
              <a:rPr lang="en-US" altLang="zh-CN" sz="2000" dirty="0">
                <a:latin typeface="Times" pitchFamily="2" charset="0"/>
              </a:rPr>
              <a:t>Methodology</a:t>
            </a:r>
            <a:endParaRPr lang="zh-CN" altLang="en-US" sz="2000" dirty="0">
              <a:latin typeface="Times" pitchFamily="2" charset="0"/>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2C84732-4EE9-9B49-A66B-F8C0696FA48C}"/>
                  </a:ext>
                </a:extLst>
              </p:cNvPr>
              <p:cNvSpPr txBox="1"/>
              <p:nvPr/>
            </p:nvSpPr>
            <p:spPr>
              <a:xfrm>
                <a:off x="270033" y="778088"/>
                <a:ext cx="8581119" cy="323165"/>
              </a:xfrm>
              <a:prstGeom prst="rect">
                <a:avLst/>
              </a:prstGeom>
              <a:noFill/>
            </p:spPr>
            <p:txBody>
              <a:bodyPr wrap="square" rtlCol="0">
                <a:spAutoFit/>
              </a:bodyPr>
              <a:lstStyle/>
              <a:p>
                <a:r>
                  <a:rPr kumimoji="1" lang="en-US" altLang="zh-CN" sz="1500" dirty="0">
                    <a:latin typeface="Times" pitchFamily="2" charset="0"/>
                    <a:ea typeface="Microsoft YaHei" panose="020B0503020204020204" pitchFamily="34" charset="-122"/>
                  </a:rPr>
                  <a:t>The </a:t>
                </a:r>
                <a:r>
                  <a:rPr kumimoji="1" lang="en-US" altLang="zh-CN" sz="1500" dirty="0">
                    <a:solidFill>
                      <a:srgbClr val="00B050"/>
                    </a:solidFill>
                    <a:latin typeface="Times" pitchFamily="2" charset="0"/>
                    <a:ea typeface="Microsoft YaHei" panose="020B0503020204020204" pitchFamily="34" charset="-122"/>
                  </a:rPr>
                  <a:t>prediction mean </a:t>
                </a:r>
                <a:r>
                  <a:rPr kumimoji="1" lang="en-US" altLang="zh-CN" sz="1500" dirty="0">
                    <a:latin typeface="Times" pitchFamily="2" charset="0"/>
                    <a:ea typeface="Microsoft YaHei" panose="020B0503020204020204" pitchFamily="34" charset="-122"/>
                  </a:rPr>
                  <a:t>for category </a:t>
                </a:r>
                <a14:m>
                  <m:oMath xmlns:m="http://schemas.openxmlformats.org/officeDocument/2006/math">
                    <m:r>
                      <a:rPr kumimoji="1" lang="en-US" altLang="zh-CN" sz="1500" b="0" i="1" dirty="0" smtClean="0">
                        <a:latin typeface="Cambria Math" panose="02040503050406030204" pitchFamily="18" charset="0"/>
                        <a:ea typeface="Microsoft YaHei" panose="020B0503020204020204" pitchFamily="34" charset="-122"/>
                      </a:rPr>
                      <m:t>𝑐</m:t>
                    </m:r>
                  </m:oMath>
                </a14:m>
                <a:r>
                  <a:rPr kumimoji="1" lang="en-US" altLang="zh-CN" sz="1500" dirty="0">
                    <a:latin typeface="Times" pitchFamily="2" charset="0"/>
                    <a:ea typeface="Microsoft YaHei" panose="020B0503020204020204" pitchFamily="34" charset="-122"/>
                  </a:rPr>
                  <a:t> is defined as</a:t>
                </a:r>
              </a:p>
            </p:txBody>
          </p:sp>
        </mc:Choice>
        <mc:Fallback xmlns="">
          <p:sp>
            <p:nvSpPr>
              <p:cNvPr id="4" name="文本框 3">
                <a:extLst>
                  <a:ext uri="{FF2B5EF4-FFF2-40B4-BE49-F238E27FC236}">
                    <a16:creationId xmlns:a16="http://schemas.microsoft.com/office/drawing/2014/main" id="{72C84732-4EE9-9B49-A66B-F8C0696FA48C}"/>
                  </a:ext>
                </a:extLst>
              </p:cNvPr>
              <p:cNvSpPr txBox="1">
                <a:spLocks noRot="1" noChangeAspect="1" noMove="1" noResize="1" noEditPoints="1" noAdjustHandles="1" noChangeArrowheads="1" noChangeShapeType="1" noTextEdit="1"/>
              </p:cNvSpPr>
              <p:nvPr/>
            </p:nvSpPr>
            <p:spPr>
              <a:xfrm>
                <a:off x="270033" y="778088"/>
                <a:ext cx="8581119" cy="323165"/>
              </a:xfrm>
              <a:prstGeom prst="rect">
                <a:avLst/>
              </a:prstGeom>
              <a:blipFill>
                <a:blip r:embed="rId4"/>
                <a:stretch>
                  <a:fillRect l="-296" t="-3846" b="-23077"/>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884DD5DC-230A-B345-8ED3-0D8A2CA2C98B}"/>
              </a:ext>
            </a:extLst>
          </p:cNvPr>
          <p:cNvPicPr>
            <a:picLocks noChangeAspect="1"/>
          </p:cNvPicPr>
          <p:nvPr/>
        </p:nvPicPr>
        <p:blipFill>
          <a:blip r:embed="rId5"/>
          <a:stretch>
            <a:fillRect/>
          </a:stretch>
        </p:blipFill>
        <p:spPr>
          <a:xfrm>
            <a:off x="3029382" y="1074696"/>
            <a:ext cx="1732273" cy="410089"/>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532E649A-76F9-D34B-8884-BDC519A5E784}"/>
                  </a:ext>
                </a:extLst>
              </p:cNvPr>
              <p:cNvSpPr txBox="1"/>
              <p:nvPr/>
            </p:nvSpPr>
            <p:spPr>
              <a:xfrm>
                <a:off x="270033" y="3683221"/>
                <a:ext cx="8688696" cy="567143"/>
              </a:xfrm>
              <a:prstGeom prst="rect">
                <a:avLst/>
              </a:prstGeom>
              <a:noFill/>
            </p:spPr>
            <p:txBody>
              <a:bodyPr wrap="square">
                <a:spAutoFit/>
              </a:bodyPr>
              <a:lstStyle/>
              <a:p>
                <a:r>
                  <a:rPr lang="zh-CN" altLang="en-US" sz="1500" dirty="0">
                    <a:latin typeface="Times" pitchFamily="2" charset="0"/>
                  </a:rPr>
                  <a:t>Based on property (3) in Theorem 4.1, we find that</a:t>
                </a:r>
                <a:r>
                  <a:rPr lang="en-US" altLang="zh-CN" sz="1500" dirty="0">
                    <a:latin typeface="Times" pitchFamily="2" charset="0"/>
                  </a:rPr>
                  <a:t> </a:t>
                </a:r>
                <a14:m>
                  <m:oMath xmlns:m="http://schemas.openxmlformats.org/officeDocument/2006/math">
                    <m:sSubSup>
                      <m:sSubSupPr>
                        <m:ctrlPr>
                          <a:rPr lang="en-US" altLang="zh-CN" sz="1500" i="1" smtClean="0">
                            <a:latin typeface="Cambria Math" panose="02040503050406030204" pitchFamily="18" charset="0"/>
                          </a:rPr>
                        </m:ctrlPr>
                      </m:sSubSupPr>
                      <m:e>
                        <m:r>
                          <m:rPr>
                            <m:nor/>
                          </m:rPr>
                          <a:rPr lang="zh-CN" altLang="en-US" sz="1500" dirty="0">
                            <a:latin typeface="Times" pitchFamily="2" charset="0"/>
                          </a:rPr>
                          <m:t>m</m:t>
                        </m:r>
                      </m:e>
                      <m:sub>
                        <m:r>
                          <m:rPr>
                            <m:nor/>
                          </m:rPr>
                          <a:rPr lang="zh-CN" altLang="en-US" sz="1500" dirty="0">
                            <a:latin typeface="Times" pitchFamily="2" charset="0"/>
                          </a:rPr>
                          <m:t>c</m:t>
                        </m:r>
                      </m:sub>
                      <m:sup>
                        <m:r>
                          <m:rPr>
                            <m:nor/>
                          </m:rPr>
                          <a:rPr lang="zh-CN" altLang="en-US" sz="1500" dirty="0">
                            <a:latin typeface="Times" pitchFamily="2" charset="0"/>
                          </a:rPr>
                          <m:t>u</m:t>
                        </m:r>
                      </m:sup>
                    </m:sSubSup>
                  </m:oMath>
                </a14:m>
                <a:r>
                  <a:rPr lang="zh-CN" altLang="en-US" sz="1500" dirty="0">
                    <a:latin typeface="Times" pitchFamily="2" charset="0"/>
                  </a:rPr>
                  <a:t> </a:t>
                </a:r>
                <a:r>
                  <a:rPr lang="en-US" altLang="zh-CN" sz="1500" dirty="0">
                    <a:latin typeface="Times" pitchFamily="2" charset="0"/>
                  </a:rPr>
                  <a:t>could be regarded as an estimation for</a:t>
                </a:r>
                <a:r>
                  <a:rPr lang="zh-CN" altLang="en-US" sz="1500" dirty="0">
                    <a:latin typeface="Times" pitchFamily="2" charset="0"/>
                  </a:rPr>
                  <a:t> </a:t>
                </a:r>
                <a14:m>
                  <m:oMath xmlns:m="http://schemas.openxmlformats.org/officeDocument/2006/math">
                    <m:sSub>
                      <m:sSubPr>
                        <m:ctrlPr>
                          <a:rPr lang="en-US" altLang="zh-CN" sz="1500" i="1" smtClean="0">
                            <a:latin typeface="Cambria Math" panose="02040503050406030204" pitchFamily="18" charset="0"/>
                          </a:rPr>
                        </m:ctrlPr>
                      </m:sSubPr>
                      <m:e>
                        <m:r>
                          <m:rPr>
                            <m:sty m:val="p"/>
                          </m:rPr>
                          <a:rPr lang="en-US" altLang="zh-CN" sz="1500" b="0" i="0" smtClean="0">
                            <a:latin typeface="Cambria Math" panose="02040503050406030204" pitchFamily="18" charset="0"/>
                          </a:rPr>
                          <m:t>e</m:t>
                        </m:r>
                      </m:e>
                      <m:sub>
                        <m:r>
                          <a:rPr lang="en-US" altLang="zh-CN" sz="1500" b="0" i="1" smtClean="0">
                            <a:latin typeface="Cambria Math" panose="02040503050406030204" pitchFamily="18" charset="0"/>
                          </a:rPr>
                          <m:t>𝑐</m:t>
                        </m:r>
                      </m:sub>
                    </m:sSub>
                  </m:oMath>
                </a14:m>
                <a:r>
                  <a:rPr lang="en-US" altLang="zh-CN" sz="1500" dirty="0">
                    <a:latin typeface="Times" pitchFamily="2" charset="0"/>
                  </a:rPr>
                  <a:t>. Accordingly, we formulate the LERM as</a:t>
                </a:r>
                <a:endParaRPr lang="zh-CN" altLang="en-US" sz="1500" dirty="0">
                  <a:latin typeface="Times" pitchFamily="2" charset="0"/>
                </a:endParaRPr>
              </a:p>
            </p:txBody>
          </p:sp>
        </mc:Choice>
        <mc:Fallback xmlns="">
          <p:sp>
            <p:nvSpPr>
              <p:cNvPr id="10" name="文本框 9">
                <a:extLst>
                  <a:ext uri="{FF2B5EF4-FFF2-40B4-BE49-F238E27FC236}">
                    <a16:creationId xmlns:a16="http://schemas.microsoft.com/office/drawing/2014/main" id="{532E649A-76F9-D34B-8884-BDC519A5E784}"/>
                  </a:ext>
                </a:extLst>
              </p:cNvPr>
              <p:cNvSpPr txBox="1">
                <a:spLocks noRot="1" noChangeAspect="1" noMove="1" noResize="1" noEditPoints="1" noAdjustHandles="1" noChangeArrowheads="1" noChangeShapeType="1" noTextEdit="1"/>
              </p:cNvSpPr>
              <p:nvPr/>
            </p:nvSpPr>
            <p:spPr>
              <a:xfrm>
                <a:off x="270033" y="3683221"/>
                <a:ext cx="8688696" cy="567143"/>
              </a:xfrm>
              <a:prstGeom prst="rect">
                <a:avLst/>
              </a:prstGeom>
              <a:blipFill>
                <a:blip r:embed="rId7"/>
                <a:stretch>
                  <a:fillRect l="-292" t="-2174" b="-8696"/>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0959CDEA-1AE4-D041-9B7F-5EF28EE0AA3C}"/>
              </a:ext>
            </a:extLst>
          </p:cNvPr>
          <p:cNvPicPr>
            <a:picLocks noChangeAspect="1"/>
          </p:cNvPicPr>
          <p:nvPr/>
        </p:nvPicPr>
        <p:blipFill>
          <a:blip r:embed="rId8"/>
          <a:stretch>
            <a:fillRect/>
          </a:stretch>
        </p:blipFill>
        <p:spPr>
          <a:xfrm>
            <a:off x="3029382" y="4203414"/>
            <a:ext cx="2185251" cy="310873"/>
          </a:xfrm>
          <a:prstGeom prst="rect">
            <a:avLst/>
          </a:prstGeom>
        </p:spPr>
      </p:pic>
      <p:sp>
        <p:nvSpPr>
          <p:cNvPr id="12" name="文本框 11">
            <a:extLst>
              <a:ext uri="{FF2B5EF4-FFF2-40B4-BE49-F238E27FC236}">
                <a16:creationId xmlns:a16="http://schemas.microsoft.com/office/drawing/2014/main" id="{16CD46CB-127F-A04A-B890-B8E9C9093335}"/>
              </a:ext>
            </a:extLst>
          </p:cNvPr>
          <p:cNvSpPr txBox="1"/>
          <p:nvPr/>
        </p:nvSpPr>
        <p:spPr>
          <a:xfrm>
            <a:off x="270033" y="4599901"/>
            <a:ext cx="8688696" cy="323165"/>
          </a:xfrm>
          <a:prstGeom prst="rect">
            <a:avLst/>
          </a:prstGeom>
          <a:noFill/>
        </p:spPr>
        <p:txBody>
          <a:bodyPr wrap="square">
            <a:spAutoFit/>
          </a:bodyPr>
          <a:lstStyle/>
          <a:p>
            <a:r>
              <a:rPr lang="en-US" altLang="zh-CN" sz="1500" dirty="0">
                <a:latin typeface="Times" pitchFamily="2" charset="0"/>
              </a:rPr>
              <a:t>LERM can ensure the prediction </a:t>
            </a:r>
            <a:r>
              <a:rPr lang="en-US" altLang="zh-CN" sz="1500" dirty="0">
                <a:solidFill>
                  <a:srgbClr val="00B050"/>
                </a:solidFill>
                <a:latin typeface="Times" pitchFamily="2" charset="0"/>
              </a:rPr>
              <a:t>discriminability</a:t>
            </a:r>
            <a:r>
              <a:rPr lang="en-US" altLang="zh-CN" sz="1500" dirty="0">
                <a:latin typeface="Times" pitchFamily="2" charset="0"/>
              </a:rPr>
              <a:t> and </a:t>
            </a:r>
            <a:r>
              <a:rPr lang="en-US" altLang="zh-CN" sz="1500" dirty="0">
                <a:solidFill>
                  <a:srgbClr val="00B050"/>
                </a:solidFill>
                <a:latin typeface="Times" pitchFamily="2" charset="0"/>
              </a:rPr>
              <a:t>diversity</a:t>
            </a:r>
            <a:r>
              <a:rPr lang="en-US" altLang="zh-CN" sz="1500" dirty="0">
                <a:latin typeface="Times" pitchFamily="2" charset="0"/>
              </a:rPr>
              <a:t> to some extent.</a:t>
            </a:r>
            <a:endParaRPr lang="zh-CN" altLang="en-US" sz="1500" dirty="0">
              <a:latin typeface="Times" pitchFamily="2" charset="0"/>
            </a:endParaRPr>
          </a:p>
        </p:txBody>
      </p:sp>
      <p:pic>
        <p:nvPicPr>
          <p:cNvPr id="14" name="图片 13">
            <a:extLst>
              <a:ext uri="{FF2B5EF4-FFF2-40B4-BE49-F238E27FC236}">
                <a16:creationId xmlns:a16="http://schemas.microsoft.com/office/drawing/2014/main" id="{66BADC31-7CDD-3641-B073-ED9F61855B0F}"/>
              </a:ext>
            </a:extLst>
          </p:cNvPr>
          <p:cNvPicPr>
            <a:picLocks noChangeAspect="1"/>
          </p:cNvPicPr>
          <p:nvPr/>
        </p:nvPicPr>
        <p:blipFill>
          <a:blip r:embed="rId9"/>
          <a:stretch>
            <a:fillRect/>
          </a:stretch>
        </p:blipFill>
        <p:spPr>
          <a:xfrm>
            <a:off x="5270548" y="745065"/>
            <a:ext cx="2250456" cy="1345447"/>
          </a:xfrm>
          <a:prstGeom prst="rect">
            <a:avLst/>
          </a:prstGeom>
        </p:spPr>
      </p:pic>
    </p:spTree>
    <p:extLst>
      <p:ext uri="{BB962C8B-B14F-4D97-AF65-F5344CB8AC3E}">
        <p14:creationId xmlns:p14="http://schemas.microsoft.com/office/powerpoint/2010/main" val="69129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2000" dirty="0">
                <a:latin typeface="Times" pitchFamily="2" charset="0"/>
              </a:rPr>
              <a:t>Discussion</a:t>
            </a:r>
            <a:endParaRPr lang="zh-CN" altLang="en-US" sz="2000" dirty="0">
              <a:latin typeface="Times" pitchFamily="2" charset="0"/>
            </a:endParaRPr>
          </a:p>
        </p:txBody>
      </p:sp>
      <p:sp>
        <p:nvSpPr>
          <p:cNvPr id="7" name="文本框 6">
            <a:extLst>
              <a:ext uri="{FF2B5EF4-FFF2-40B4-BE49-F238E27FC236}">
                <a16:creationId xmlns:a16="http://schemas.microsoft.com/office/drawing/2014/main" id="{B5CE5B97-F60F-DA4D-94D7-2500CF824D91}"/>
              </a:ext>
            </a:extLst>
          </p:cNvPr>
          <p:cNvSpPr txBox="1"/>
          <p:nvPr/>
        </p:nvSpPr>
        <p:spPr>
          <a:xfrm>
            <a:off x="363337" y="908344"/>
            <a:ext cx="4820281" cy="338554"/>
          </a:xfrm>
          <a:prstGeom prst="rect">
            <a:avLst/>
          </a:prstGeom>
          <a:noFill/>
        </p:spPr>
        <p:txBody>
          <a:bodyPr wrap="square" rtlCol="0">
            <a:spAutoFit/>
          </a:bodyPr>
          <a:lstStyle/>
          <a:p>
            <a:r>
              <a:rPr kumimoji="1" lang="en-US" altLang="zh-CN" sz="1600" b="1" dirty="0">
                <a:latin typeface="Times" pitchFamily="2" charset="0"/>
              </a:rPr>
              <a:t>1. </a:t>
            </a:r>
            <a:r>
              <a:rPr kumimoji="1" lang="en-US" altLang="zh-CN" sz="1500" b="1" dirty="0">
                <a:latin typeface="Times" pitchFamily="2" charset="0"/>
                <a:ea typeface="Microsoft YaHei" panose="020B0503020204020204" pitchFamily="34" charset="-122"/>
              </a:rPr>
              <a:t>Connection</a:t>
            </a:r>
            <a:r>
              <a:rPr kumimoji="1" lang="zh-CN" altLang="en-US" sz="1600" b="1" dirty="0">
                <a:latin typeface="Times" pitchFamily="2" charset="0"/>
              </a:rPr>
              <a:t> </a:t>
            </a:r>
            <a:r>
              <a:rPr kumimoji="1" lang="en-US" altLang="zh-CN" sz="1600" b="1" dirty="0">
                <a:latin typeface="Times" pitchFamily="2" charset="0"/>
              </a:rPr>
              <a:t>between</a:t>
            </a:r>
            <a:r>
              <a:rPr kumimoji="1" lang="zh-CN" altLang="en-US" sz="1600" b="1" dirty="0">
                <a:latin typeface="Times" pitchFamily="2" charset="0"/>
              </a:rPr>
              <a:t> </a:t>
            </a:r>
            <a:r>
              <a:rPr kumimoji="1" lang="en-US" altLang="zh-CN" sz="1600" b="1" dirty="0">
                <a:latin typeface="Times" pitchFamily="2" charset="0"/>
              </a:rPr>
              <a:t>LERM and ERM</a:t>
            </a:r>
            <a:endParaRPr kumimoji="1" lang="zh-CN" altLang="en-US" sz="1600" b="1" dirty="0">
              <a:latin typeface="Times" pitchFamily="2" charset="0"/>
            </a:endParaRPr>
          </a:p>
        </p:txBody>
      </p:sp>
      <p:sp>
        <p:nvSpPr>
          <p:cNvPr id="8" name="文本框 7">
            <a:extLst>
              <a:ext uri="{FF2B5EF4-FFF2-40B4-BE49-F238E27FC236}">
                <a16:creationId xmlns:a16="http://schemas.microsoft.com/office/drawing/2014/main" id="{D637E296-308C-ED48-8F37-891222AF42E1}"/>
              </a:ext>
            </a:extLst>
          </p:cNvPr>
          <p:cNvSpPr txBox="1"/>
          <p:nvPr/>
        </p:nvSpPr>
        <p:spPr>
          <a:xfrm>
            <a:off x="363337" y="2528343"/>
            <a:ext cx="4344913" cy="338554"/>
          </a:xfrm>
          <a:prstGeom prst="rect">
            <a:avLst/>
          </a:prstGeom>
          <a:noFill/>
        </p:spPr>
        <p:txBody>
          <a:bodyPr wrap="square" rtlCol="0">
            <a:spAutoFit/>
          </a:bodyPr>
          <a:lstStyle/>
          <a:p>
            <a:r>
              <a:rPr kumimoji="1" lang="en-US" altLang="zh-CN" sz="1600" b="1" dirty="0">
                <a:latin typeface="Times" pitchFamily="2" charset="0"/>
              </a:rPr>
              <a:t>2. </a:t>
            </a:r>
            <a:r>
              <a:rPr kumimoji="1" lang="en-US" altLang="zh-CN" sz="1500" b="1" dirty="0">
                <a:latin typeface="Times" pitchFamily="2" charset="0"/>
                <a:ea typeface="Microsoft YaHei" panose="020B0503020204020204" pitchFamily="34" charset="-122"/>
              </a:rPr>
              <a:t>Connection</a:t>
            </a:r>
            <a:r>
              <a:rPr kumimoji="1" lang="zh-CN" altLang="en-US" sz="1600" b="1" dirty="0">
                <a:latin typeface="Times" pitchFamily="2" charset="0"/>
              </a:rPr>
              <a:t> </a:t>
            </a:r>
            <a:r>
              <a:rPr kumimoji="1" lang="en-US" altLang="zh-CN" sz="1600" b="1" dirty="0">
                <a:latin typeface="Times" pitchFamily="2" charset="0"/>
              </a:rPr>
              <a:t>between</a:t>
            </a:r>
            <a:r>
              <a:rPr kumimoji="1" lang="zh-CN" altLang="en-US" sz="1600" b="1" dirty="0">
                <a:latin typeface="Times" pitchFamily="2" charset="0"/>
              </a:rPr>
              <a:t> </a:t>
            </a:r>
            <a:r>
              <a:rPr kumimoji="1" lang="en-US" altLang="zh-CN" sz="1600" b="1" dirty="0">
                <a:latin typeface="Times" pitchFamily="2" charset="0"/>
              </a:rPr>
              <a:t>LERM and </a:t>
            </a:r>
            <a:r>
              <a:rPr kumimoji="1" lang="en-US" altLang="zh-CN" sz="1600" b="1" dirty="0" err="1">
                <a:latin typeface="Times" pitchFamily="2" charset="0"/>
              </a:rPr>
              <a:t>EntMin</a:t>
            </a:r>
            <a:endParaRPr kumimoji="1" lang="zh-CN" altLang="en-US" sz="1600" b="1" dirty="0">
              <a:latin typeface="Times" pitchFamily="2" charset="0"/>
            </a:endParaRPr>
          </a:p>
        </p:txBody>
      </p:sp>
      <p:pic>
        <p:nvPicPr>
          <p:cNvPr id="2" name="图片 1">
            <a:extLst>
              <a:ext uri="{FF2B5EF4-FFF2-40B4-BE49-F238E27FC236}">
                <a16:creationId xmlns:a16="http://schemas.microsoft.com/office/drawing/2014/main" id="{563E3156-3B02-AB4B-B116-52FFB1621D99}"/>
              </a:ext>
            </a:extLst>
          </p:cNvPr>
          <p:cNvPicPr>
            <a:picLocks noChangeAspect="1"/>
          </p:cNvPicPr>
          <p:nvPr/>
        </p:nvPicPr>
        <p:blipFill>
          <a:blip r:embed="rId3"/>
          <a:stretch>
            <a:fillRect/>
          </a:stretch>
        </p:blipFill>
        <p:spPr>
          <a:xfrm>
            <a:off x="363337" y="1517387"/>
            <a:ext cx="8307106" cy="740466"/>
          </a:xfrm>
          <a:prstGeom prst="rect">
            <a:avLst/>
          </a:prstGeom>
        </p:spPr>
      </p:pic>
      <p:pic>
        <p:nvPicPr>
          <p:cNvPr id="3" name="图片 2">
            <a:extLst>
              <a:ext uri="{FF2B5EF4-FFF2-40B4-BE49-F238E27FC236}">
                <a16:creationId xmlns:a16="http://schemas.microsoft.com/office/drawing/2014/main" id="{6FC7BCD8-D910-9E4C-BA74-E760ADD06408}"/>
              </a:ext>
            </a:extLst>
          </p:cNvPr>
          <p:cNvPicPr>
            <a:picLocks noChangeAspect="1"/>
          </p:cNvPicPr>
          <p:nvPr/>
        </p:nvPicPr>
        <p:blipFill>
          <a:blip r:embed="rId4"/>
          <a:stretch>
            <a:fillRect/>
          </a:stretch>
        </p:blipFill>
        <p:spPr>
          <a:xfrm>
            <a:off x="363337" y="3137387"/>
            <a:ext cx="8235538" cy="732679"/>
          </a:xfrm>
          <a:prstGeom prst="rect">
            <a:avLst/>
          </a:prstGeom>
        </p:spPr>
      </p:pic>
    </p:spTree>
    <p:extLst>
      <p:ext uri="{BB962C8B-B14F-4D97-AF65-F5344CB8AC3E}">
        <p14:creationId xmlns:p14="http://schemas.microsoft.com/office/powerpoint/2010/main" val="40252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2000" dirty="0">
                <a:latin typeface="Times" pitchFamily="2" charset="0"/>
              </a:rPr>
              <a:t>Application</a:t>
            </a:r>
            <a:endParaRPr lang="zh-CN" altLang="en-US" sz="2000" dirty="0">
              <a:latin typeface="Times" pitchFamily="2" charset="0"/>
            </a:endParaRPr>
          </a:p>
        </p:txBody>
      </p:sp>
      <p:sp>
        <p:nvSpPr>
          <p:cNvPr id="4" name="文本框 3">
            <a:extLst>
              <a:ext uri="{FF2B5EF4-FFF2-40B4-BE49-F238E27FC236}">
                <a16:creationId xmlns:a16="http://schemas.microsoft.com/office/drawing/2014/main" id="{72C84732-4EE9-9B49-A66B-F8C0696FA48C}"/>
              </a:ext>
            </a:extLst>
          </p:cNvPr>
          <p:cNvSpPr txBox="1"/>
          <p:nvPr/>
        </p:nvSpPr>
        <p:spPr>
          <a:xfrm>
            <a:off x="264096" y="746787"/>
            <a:ext cx="3150060" cy="323165"/>
          </a:xfrm>
          <a:prstGeom prst="rect">
            <a:avLst/>
          </a:prstGeom>
          <a:noFill/>
        </p:spPr>
        <p:txBody>
          <a:bodyPr wrap="square" rtlCol="0">
            <a:spAutoFit/>
          </a:bodyPr>
          <a:lstStyle/>
          <a:p>
            <a:r>
              <a:rPr kumimoji="1" lang="en-US" altLang="zh-CN" sz="1500" b="1" dirty="0">
                <a:latin typeface="Times" pitchFamily="2" charset="0"/>
                <a:ea typeface="Microsoft YaHei" panose="020B0503020204020204" pitchFamily="34" charset="-122"/>
              </a:rPr>
              <a:t>1. Semi-Supervised Learning</a:t>
            </a:r>
            <a:r>
              <a:rPr kumimoji="1" lang="zh-CN" altLang="en-US" sz="1500" b="1" dirty="0">
                <a:latin typeface="Times" pitchFamily="2" charset="0"/>
                <a:ea typeface="Microsoft YaHei" panose="020B0503020204020204" pitchFamily="34" charset="-122"/>
              </a:rPr>
              <a:t> </a:t>
            </a:r>
            <a:r>
              <a:rPr kumimoji="1" lang="en-US" altLang="zh-CN" sz="1500" b="1" dirty="0">
                <a:latin typeface="Times" pitchFamily="2" charset="0"/>
                <a:ea typeface="Microsoft YaHei" panose="020B0503020204020204" pitchFamily="34" charset="-122"/>
              </a:rPr>
              <a:t>(SSL)</a:t>
            </a:r>
          </a:p>
        </p:txBody>
      </p:sp>
      <p:pic>
        <p:nvPicPr>
          <p:cNvPr id="7" name="图片 6">
            <a:extLst>
              <a:ext uri="{FF2B5EF4-FFF2-40B4-BE49-F238E27FC236}">
                <a16:creationId xmlns:a16="http://schemas.microsoft.com/office/drawing/2014/main" id="{15FF4600-82BA-2B46-B844-78AC38987300}"/>
              </a:ext>
            </a:extLst>
          </p:cNvPr>
          <p:cNvPicPr>
            <a:picLocks noChangeAspect="1"/>
          </p:cNvPicPr>
          <p:nvPr/>
        </p:nvPicPr>
        <p:blipFill>
          <a:blip r:embed="rId3"/>
          <a:stretch>
            <a:fillRect/>
          </a:stretch>
        </p:blipFill>
        <p:spPr>
          <a:xfrm>
            <a:off x="1151906" y="1122980"/>
            <a:ext cx="6038603" cy="455635"/>
          </a:xfrm>
          <a:prstGeom prst="rect">
            <a:avLst/>
          </a:prstGeom>
        </p:spPr>
      </p:pic>
      <p:pic>
        <p:nvPicPr>
          <p:cNvPr id="8" name="图片 7">
            <a:extLst>
              <a:ext uri="{FF2B5EF4-FFF2-40B4-BE49-F238E27FC236}">
                <a16:creationId xmlns:a16="http://schemas.microsoft.com/office/drawing/2014/main" id="{2714789A-C48E-F047-925A-9ADEEBC65CD7}"/>
              </a:ext>
            </a:extLst>
          </p:cNvPr>
          <p:cNvPicPr>
            <a:picLocks noChangeAspect="1"/>
          </p:cNvPicPr>
          <p:nvPr/>
        </p:nvPicPr>
        <p:blipFill>
          <a:blip r:embed="rId4"/>
          <a:stretch>
            <a:fillRect/>
          </a:stretch>
        </p:blipFill>
        <p:spPr>
          <a:xfrm>
            <a:off x="2222090" y="2293793"/>
            <a:ext cx="3402037" cy="477854"/>
          </a:xfrm>
          <a:prstGeom prst="rect">
            <a:avLst/>
          </a:prstGeom>
        </p:spPr>
      </p:pic>
      <p:pic>
        <p:nvPicPr>
          <p:cNvPr id="11" name="图片 10">
            <a:extLst>
              <a:ext uri="{FF2B5EF4-FFF2-40B4-BE49-F238E27FC236}">
                <a16:creationId xmlns:a16="http://schemas.microsoft.com/office/drawing/2014/main" id="{03DA6369-D481-634C-B584-EF0D241345FA}"/>
              </a:ext>
            </a:extLst>
          </p:cNvPr>
          <p:cNvPicPr>
            <a:picLocks noChangeAspect="1"/>
          </p:cNvPicPr>
          <p:nvPr/>
        </p:nvPicPr>
        <p:blipFill>
          <a:blip r:embed="rId5"/>
          <a:stretch>
            <a:fillRect/>
          </a:stretch>
        </p:blipFill>
        <p:spPr>
          <a:xfrm>
            <a:off x="884162" y="3528164"/>
            <a:ext cx="6774873" cy="475544"/>
          </a:xfrm>
          <a:prstGeom prst="rect">
            <a:avLst/>
          </a:prstGeom>
        </p:spPr>
      </p:pic>
      <p:sp>
        <p:nvSpPr>
          <p:cNvPr id="12" name="文本框 11">
            <a:extLst>
              <a:ext uri="{FF2B5EF4-FFF2-40B4-BE49-F238E27FC236}">
                <a16:creationId xmlns:a16="http://schemas.microsoft.com/office/drawing/2014/main" id="{61257320-FACB-2C4B-BF51-1C57C67AA5A8}"/>
              </a:ext>
            </a:extLst>
          </p:cNvPr>
          <p:cNvSpPr txBox="1"/>
          <p:nvPr/>
        </p:nvSpPr>
        <p:spPr>
          <a:xfrm>
            <a:off x="275972" y="1871402"/>
            <a:ext cx="3716976" cy="323165"/>
          </a:xfrm>
          <a:prstGeom prst="rect">
            <a:avLst/>
          </a:prstGeom>
          <a:noFill/>
        </p:spPr>
        <p:txBody>
          <a:bodyPr wrap="square" rtlCol="0">
            <a:spAutoFit/>
          </a:bodyPr>
          <a:lstStyle/>
          <a:p>
            <a:r>
              <a:rPr kumimoji="1" lang="en-US" altLang="zh-CN" sz="1400" b="1" dirty="0">
                <a:latin typeface="Times" pitchFamily="2" charset="0"/>
                <a:ea typeface="Microsoft YaHei" panose="020B0503020204020204" pitchFamily="34" charset="-122"/>
              </a:rPr>
              <a:t>2. </a:t>
            </a:r>
            <a:r>
              <a:rPr kumimoji="1" lang="en-US" altLang="zh-CN" sz="1500" b="1" dirty="0">
                <a:latin typeface="Times" pitchFamily="2" charset="0"/>
                <a:ea typeface="Microsoft YaHei" panose="020B0503020204020204" pitchFamily="34" charset="-122"/>
              </a:rPr>
              <a:t>Unsupervised</a:t>
            </a:r>
            <a:r>
              <a:rPr kumimoji="1" lang="en-US" altLang="zh-CN" sz="1400" b="1" dirty="0">
                <a:latin typeface="Times" pitchFamily="2" charset="0"/>
                <a:ea typeface="Microsoft YaHei" panose="020B0503020204020204" pitchFamily="34" charset="-122"/>
              </a:rPr>
              <a:t> Domain Adaptation (UDA)</a:t>
            </a:r>
          </a:p>
        </p:txBody>
      </p:sp>
      <p:sp>
        <p:nvSpPr>
          <p:cNvPr id="13" name="文本框 12">
            <a:extLst>
              <a:ext uri="{FF2B5EF4-FFF2-40B4-BE49-F238E27FC236}">
                <a16:creationId xmlns:a16="http://schemas.microsoft.com/office/drawing/2014/main" id="{30564B08-F6C1-5B4F-8014-926ABC0E262E}"/>
              </a:ext>
            </a:extLst>
          </p:cNvPr>
          <p:cNvSpPr txBox="1"/>
          <p:nvPr/>
        </p:nvSpPr>
        <p:spPr>
          <a:xfrm>
            <a:off x="258158" y="2996017"/>
            <a:ext cx="5421085" cy="323165"/>
          </a:xfrm>
          <a:prstGeom prst="rect">
            <a:avLst/>
          </a:prstGeom>
          <a:noFill/>
        </p:spPr>
        <p:txBody>
          <a:bodyPr wrap="square" rtlCol="0">
            <a:spAutoFit/>
          </a:bodyPr>
          <a:lstStyle/>
          <a:p>
            <a:r>
              <a:rPr kumimoji="1" lang="en-US" altLang="zh-CN" sz="1400" b="1" dirty="0">
                <a:latin typeface="Times" pitchFamily="2" charset="0"/>
                <a:ea typeface="Microsoft YaHei" panose="020B0503020204020204" pitchFamily="34" charset="-122"/>
              </a:rPr>
              <a:t>3. </a:t>
            </a:r>
            <a:r>
              <a:rPr kumimoji="1" lang="en-US" altLang="zh-CN" sz="1500" b="1" dirty="0">
                <a:latin typeface="Times" pitchFamily="2" charset="0"/>
                <a:ea typeface="Microsoft YaHei" panose="020B0503020204020204" pitchFamily="34" charset="-122"/>
              </a:rPr>
              <a:t>Semi-supervised</a:t>
            </a:r>
            <a:r>
              <a:rPr kumimoji="1" lang="en-US" altLang="zh-CN" sz="1400" b="1" dirty="0">
                <a:latin typeface="Times" pitchFamily="2" charset="0"/>
                <a:ea typeface="Microsoft YaHei" panose="020B0503020204020204" pitchFamily="34" charset="-122"/>
              </a:rPr>
              <a:t> Heterogeneous Domain Adaptation (SHDA)</a:t>
            </a:r>
          </a:p>
        </p:txBody>
      </p:sp>
      <p:sp>
        <p:nvSpPr>
          <p:cNvPr id="16" name="矩形 15">
            <a:extLst>
              <a:ext uri="{FF2B5EF4-FFF2-40B4-BE49-F238E27FC236}">
                <a16:creationId xmlns:a16="http://schemas.microsoft.com/office/drawing/2014/main" id="{DCF01B17-45CE-424B-8B0F-A6E99DCCF408}"/>
              </a:ext>
            </a:extLst>
          </p:cNvPr>
          <p:cNvSpPr/>
          <p:nvPr/>
        </p:nvSpPr>
        <p:spPr>
          <a:xfrm>
            <a:off x="5284519" y="1054564"/>
            <a:ext cx="1905990" cy="590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a:extLst>
              <a:ext uri="{FF2B5EF4-FFF2-40B4-BE49-F238E27FC236}">
                <a16:creationId xmlns:a16="http://schemas.microsoft.com/office/drawing/2014/main" id="{99631185-0D83-7343-A83A-01BA449D69CE}"/>
              </a:ext>
            </a:extLst>
          </p:cNvPr>
          <p:cNvSpPr/>
          <p:nvPr/>
        </p:nvSpPr>
        <p:spPr>
          <a:xfrm>
            <a:off x="4624119" y="2237636"/>
            <a:ext cx="1000004" cy="590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3B7502CE-5F40-D74F-9A65-ED087047EF39}"/>
              </a:ext>
            </a:extLst>
          </p:cNvPr>
          <p:cNvSpPr/>
          <p:nvPr/>
        </p:nvSpPr>
        <p:spPr>
          <a:xfrm>
            <a:off x="5278543" y="3486825"/>
            <a:ext cx="984800" cy="590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55921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jc2NTAxMmVkZDcwYzIyYjZmMGU4ZDEzMTQ4MzZl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582</Words>
  <Application>Microsoft Macintosh PowerPoint</Application>
  <PresentationFormat>全屏显示(16:9)</PresentationFormat>
  <Paragraphs>76</Paragraphs>
  <Slides>13</Slides>
  <Notes>11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宋体</vt:lpstr>
      <vt:lpstr>Microsoft YaHei Bold</vt:lpstr>
      <vt:lpstr>Microsoft YaHei Regular</vt:lpstr>
      <vt:lpstr>Arial</vt:lpstr>
      <vt:lpstr>Calibri</vt:lpstr>
      <vt:lpstr>Cambria Math</vt:lpstr>
      <vt:lpstr>Franklin Gothic Book</vt:lpstr>
      <vt:lpstr>Times</vt:lpstr>
      <vt:lpstr>Office 主题​​</vt:lpstr>
      <vt:lpstr>PowerPoint 演示文稿</vt:lpstr>
      <vt:lpstr>PowerPoint 演示文稿</vt:lpstr>
      <vt:lpstr>Problem</vt:lpstr>
      <vt:lpstr>Background</vt:lpstr>
      <vt:lpstr>Motivation</vt:lpstr>
      <vt:lpstr>Motivation</vt:lpstr>
      <vt:lpstr>Methodology</vt:lpstr>
      <vt:lpstr>Discussion</vt:lpstr>
      <vt:lpstr>Application</vt:lpstr>
      <vt:lpstr>Experiments: Evaluation on SSL Tasks</vt:lpstr>
      <vt:lpstr>Experiments: Prediction Discriminability Analysis</vt:lpstr>
      <vt:lpstr>Experiments: Prediction Diversity Analysis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lu</dc:creator>
  <cp:lastModifiedBy>Microsoft Office User</cp:lastModifiedBy>
  <cp:revision>2124</cp:revision>
  <dcterms:created xsi:type="dcterms:W3CDTF">2024-04-01T07:02:03Z</dcterms:created>
  <dcterms:modified xsi:type="dcterms:W3CDTF">2024-06-12T02:48:55Z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2052-6.5.2.8766</vt:lpwstr>
  </property>
  <property fmtid="{D5CDD505-2E9C-101B-9397-08002B2CF9AE}" pid="3" name="ICV">
    <vt:lpwstr>51F82C866F728DBD7800F9653893EB14_43</vt:lpwstr>
  </property>
</Properties>
</file>